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69" r:id="rId2"/>
    <p:sldId id="275" r:id="rId3"/>
    <p:sldId id="276" r:id="rId4"/>
    <p:sldId id="277" r:id="rId5"/>
    <p:sldId id="274" r:id="rId6"/>
    <p:sldId id="273" r:id="rId7"/>
    <p:sldId id="266" r:id="rId8"/>
    <p:sldId id="271" r:id="rId9"/>
    <p:sldId id="280" r:id="rId10"/>
    <p:sldId id="272" r:id="rId11"/>
    <p:sldId id="279" r:id="rId12"/>
    <p:sldId id="283" r:id="rId13"/>
    <p:sldId id="261" r:id="rId14"/>
    <p:sldId id="284" r:id="rId15"/>
    <p:sldId id="262" r:id="rId16"/>
    <p:sldId id="285" r:id="rId17"/>
    <p:sldId id="260" r:id="rId18"/>
    <p:sldId id="258" r:id="rId19"/>
    <p:sldId id="259" r:id="rId20"/>
    <p:sldId id="286" r:id="rId21"/>
    <p:sldId id="257" r:id="rId22"/>
    <p:sldId id="256" r:id="rId23"/>
    <p:sldId id="282" r:id="rId24"/>
    <p:sldId id="268" r:id="rId25"/>
    <p:sldId id="26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78" autoAdjust="0"/>
    <p:restoredTop sz="94660"/>
  </p:normalViewPr>
  <p:slideViewPr>
    <p:cSldViewPr>
      <p:cViewPr varScale="1">
        <p:scale>
          <a:sx n="68" d="100"/>
          <a:sy n="68" d="100"/>
        </p:scale>
        <p:origin x="-1434"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235903-D57C-4791-8906-0895229D3BC2}" type="datetimeFigureOut">
              <a:rPr lang="en-US" smtClean="0"/>
              <a:pPr/>
              <a:t>8/6/2021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AC4F4-5B21-4554-A673-C142A1E306C8}" type="slidenum">
              <a:rPr lang="en-US" smtClean="0"/>
              <a:pPr/>
              <a:t>‹#›</a:t>
            </a:fld>
            <a:endParaRPr lang="en-US"/>
          </a:p>
        </p:txBody>
      </p:sp>
    </p:spTree>
    <p:extLst>
      <p:ext uri="{BB962C8B-B14F-4D97-AF65-F5344CB8AC3E}">
        <p14:creationId xmlns:p14="http://schemas.microsoft.com/office/powerpoint/2010/main" xmlns="" val="3186672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AC4F4-5B21-4554-A673-C142A1E306C8}" type="slidenum">
              <a:rPr lang="en-US" smtClean="0"/>
              <a:pPr/>
              <a:t>11</a:t>
            </a:fld>
            <a:endParaRPr lang="en-US"/>
          </a:p>
        </p:txBody>
      </p:sp>
    </p:spTree>
    <p:extLst>
      <p:ext uri="{BB962C8B-B14F-4D97-AF65-F5344CB8AC3E}">
        <p14:creationId xmlns:p14="http://schemas.microsoft.com/office/powerpoint/2010/main" xmlns="" val="429490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2441639884"/>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27E30B55-3445-4538-92BD-ADCB3625A146}" type="datetimeFigureOut">
              <a:rPr lang="en-US" smtClean="0"/>
              <a:pPr/>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1144055171"/>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1852069019"/>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1681014354"/>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541801940"/>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2938000415"/>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2890963128"/>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816844074"/>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3019715957"/>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1868502677"/>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30B55-3445-4538-92BD-ADCB3625A146}" type="datetimeFigureOut">
              <a:rPr lang="en-US" smtClean="0"/>
              <a:pPr/>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3096598178"/>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E30B55-3445-4538-92BD-ADCB3625A146}" type="datetimeFigureOut">
              <a:rPr lang="en-US" smtClean="0"/>
              <a:pPr/>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3351023988"/>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E30B55-3445-4538-92BD-ADCB3625A146}" type="datetimeFigureOut">
              <a:rPr lang="en-US" smtClean="0"/>
              <a:pPr/>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2926723599"/>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E30B55-3445-4538-92BD-ADCB3625A146}" type="datetimeFigureOut">
              <a:rPr lang="en-US" smtClean="0"/>
              <a:pPr/>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1978413113"/>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30B55-3445-4538-92BD-ADCB3625A146}" type="datetimeFigureOut">
              <a:rPr lang="en-US" smtClean="0"/>
              <a:pPr/>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2229302184"/>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E30B55-3445-4538-92BD-ADCB3625A146}" type="datetimeFigureOut">
              <a:rPr lang="en-US" smtClean="0"/>
              <a:pPr/>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2746552497"/>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E30B55-3445-4538-92BD-ADCB3625A146}" type="datetimeFigureOut">
              <a:rPr lang="en-US" smtClean="0"/>
              <a:pPr/>
              <a:t>8/6/2021</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181332785"/>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7E30B55-3445-4538-92BD-ADCB3625A146}" type="datetimeFigureOut">
              <a:rPr lang="en-US" smtClean="0"/>
              <a:pPr/>
              <a:t>8/6/2021</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6A253F22-E4C9-4419-84CE-AA704280EE8A}" type="slidenum">
              <a:rPr lang="en-US" smtClean="0"/>
              <a:pPr/>
              <a:t>‹#›</a:t>
            </a:fld>
            <a:endParaRPr lang="en-US"/>
          </a:p>
        </p:txBody>
      </p:sp>
    </p:spTree>
    <p:extLst>
      <p:ext uri="{BB962C8B-B14F-4D97-AF65-F5344CB8AC3E}">
        <p14:creationId xmlns:p14="http://schemas.microsoft.com/office/powerpoint/2010/main" xmlns="" val="10455969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va.gov/homeless/docs/VA_Homeless_Brochure_FirstResponder.pdf"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www.va.goc/homeless" TargetMode="External"/><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6629400" cy="3200401"/>
          </a:xfrm>
        </p:spPr>
        <p:txBody>
          <a:bodyPr>
            <a:normAutofit fontScale="90000"/>
          </a:bodyPr>
          <a:lstStyle/>
          <a:p>
            <a:pPr algn="ctr"/>
            <a:r>
              <a:rPr lang="en-US" sz="3600" dirty="0">
                <a:solidFill>
                  <a:schemeClr val="bg1"/>
                </a:solidFill>
                <a:latin typeface="Times New Roman" panose="02020603050405020304" pitchFamily="18" charset="0"/>
                <a:cs typeface="Times New Roman" panose="02020603050405020304" pitchFamily="18" charset="0"/>
              </a:rPr>
              <a:t>Sons of the American Legion</a:t>
            </a:r>
            <a:br>
              <a:rPr lang="en-US" sz="3600"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VETERANS EMPLOYMENT and EDUCATION COMMISSION</a:t>
            </a:r>
          </a:p>
        </p:txBody>
      </p:sp>
      <p:sp>
        <p:nvSpPr>
          <p:cNvPr id="3" name="Subtitle 2"/>
          <p:cNvSpPr>
            <a:spLocks noGrp="1"/>
          </p:cNvSpPr>
          <p:nvPr>
            <p:ph type="subTitle" idx="1"/>
          </p:nvPr>
        </p:nvSpPr>
        <p:spPr/>
        <p:txBody>
          <a:bodyPr/>
          <a:lstStyle/>
          <a:p>
            <a:r>
              <a:rPr lang="en-US" dirty="0">
                <a:solidFill>
                  <a:schemeClr val="tx1"/>
                </a:solidFill>
              </a:rPr>
              <a:t>What is it and why is it important?</a:t>
            </a:r>
          </a:p>
        </p:txBody>
      </p:sp>
      <p:pic>
        <p:nvPicPr>
          <p:cNvPr id="5" name="Picture 4">
            <a:extLst>
              <a:ext uri="{FF2B5EF4-FFF2-40B4-BE49-F238E27FC236}">
                <a16:creationId xmlns:a16="http://schemas.microsoft.com/office/drawing/2014/main" xmlns="" id="{5C94E2B2-D74C-4B3B-820F-9A8968B2931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58000" y="4164085"/>
            <a:ext cx="2057400" cy="2510028"/>
          </a:xfrm>
          <a:prstGeom prst="rect">
            <a:avLst/>
          </a:prstGeom>
        </p:spPr>
      </p:pic>
    </p:spTree>
    <p:extLst>
      <p:ext uri="{BB962C8B-B14F-4D97-AF65-F5344CB8AC3E}">
        <p14:creationId xmlns:p14="http://schemas.microsoft.com/office/powerpoint/2010/main" xmlns="" val="9831685"/>
      </p:ext>
    </p:extLst>
  </p:cSld>
  <p:clrMapOvr>
    <a:masterClrMapping/>
  </p:clrMapOvr>
  <mc:AlternateContent xmlns:mc="http://schemas.openxmlformats.org/markup-compatibility/2006">
    <mc:Choice xmlns:p14="http://schemas.microsoft.com/office/powerpoint/2010/main" xmlns="" Requires="p14">
      <p:transition spd="slow" p14:dur="4000" advClick="0" advTm="7000">
        <p:fade/>
      </p:transition>
    </mc:Choice>
    <mc:Fallback>
      <p:transition spd="slow" advClick="0"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p>
        </p:txBody>
      </p:sp>
      <p:sp>
        <p:nvSpPr>
          <p:cNvPr id="3" name="Content Placeholder 2"/>
          <p:cNvSpPr>
            <a:spLocks noGrp="1"/>
          </p:cNvSpPr>
          <p:nvPr>
            <p:ph idx="1"/>
          </p:nvPr>
        </p:nvSpPr>
        <p:spPr>
          <a:xfrm>
            <a:off x="533400" y="152400"/>
            <a:ext cx="7772400" cy="5867400"/>
          </a:xfrm>
        </p:spPr>
        <p:txBody>
          <a:bodyPr>
            <a:normAutofit fontScale="25000" lnSpcReduction="20000"/>
          </a:bodyPr>
          <a:lstStyle/>
          <a:p>
            <a:endParaRPr lang="en-US" dirty="0">
              <a:latin typeface="Times New Roman" panose="02020603050405020304" pitchFamily="18" charset="0"/>
              <a:cs typeface="Times New Roman" panose="02020603050405020304" pitchFamily="18" charset="0"/>
            </a:endParaRPr>
          </a:p>
          <a:p>
            <a:endParaRPr lang="en-US" sz="7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72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7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7200" dirty="0">
              <a:latin typeface="Times New Roman" panose="02020603050405020304" pitchFamily="18" charset="0"/>
              <a:ea typeface="Calibri" panose="020F0502020204030204" pitchFamily="34" charset="0"/>
              <a:cs typeface="Times New Roman" panose="02020603050405020304" pitchFamily="18" charset="0"/>
            </a:endParaRPr>
          </a:p>
          <a:p>
            <a:r>
              <a:rPr lang="en-US" sz="7200" b="1" dirty="0">
                <a:effectLst/>
                <a:latin typeface="Times New Roman" panose="02020603050405020304" pitchFamily="18" charset="0"/>
                <a:ea typeface="Calibri" panose="020F0502020204030204" pitchFamily="34" charset="0"/>
                <a:cs typeface="Times New Roman" panose="02020603050405020304" pitchFamily="18" charset="0"/>
              </a:rPr>
              <a:t>The creation of a Veterans Employment and Education Committee (or Sub-committee) within a Detachment can greatly benefit the Sons of The American Legion. While VE&amp;E and VA&amp;R are closely tied and often associated together, they cover different issues America’s veterans are facing.  </a:t>
            </a:r>
          </a:p>
          <a:p>
            <a:pPr marL="0" marR="0">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Veterans Affairs and Rehabilitation </a:t>
            </a:r>
          </a:p>
          <a:p>
            <a:pPr marL="457200" lvl="1">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Program Outline</a:t>
            </a:r>
          </a:p>
          <a:p>
            <a:pPr marL="914400" lvl="2">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 Volunteer Services </a:t>
            </a:r>
          </a:p>
          <a:p>
            <a:pPr marL="914400" lvl="2">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II. Support Military Troops</a:t>
            </a:r>
          </a:p>
          <a:p>
            <a:pPr marL="1257300" lvl="3">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USO</a:t>
            </a:r>
          </a:p>
          <a:p>
            <a:pPr marL="1257300" lvl="3">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Squadron/Individual Support (Phone cards, Care Packages)</a:t>
            </a:r>
          </a:p>
          <a:p>
            <a:pPr marL="1257300" lvl="3">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POW/MIA Issues </a:t>
            </a:r>
          </a:p>
          <a:p>
            <a:pPr marL="1257300" lvl="3">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 The American Legion Operation Comfort Warrior</a:t>
            </a:r>
          </a:p>
          <a:p>
            <a:pPr marL="1257300" lvl="3">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 My Healthy Vet III.</a:t>
            </a:r>
          </a:p>
          <a:p>
            <a:pPr marL="914400" lvl="2">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Collaborative Program Efforts</a:t>
            </a:r>
          </a:p>
          <a:p>
            <a:pPr marL="1257300" lvl="3">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National Veterans Assistance Day</a:t>
            </a:r>
          </a:p>
          <a:p>
            <a:pPr marL="1257300" lvl="3">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Fisher House</a:t>
            </a:r>
          </a:p>
          <a:p>
            <a:pPr marL="1257300" lvl="3">
              <a:lnSpc>
                <a:spcPct val="115000"/>
              </a:lnSpc>
              <a:spcBef>
                <a:spcPts val="0"/>
              </a:spcBef>
              <a:spcAft>
                <a:spcPts val="1000"/>
              </a:spcAft>
            </a:pPr>
            <a:r>
              <a:rPr lang="en-US"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Veterans Suicide Prevention as well as other programs</a:t>
            </a:r>
          </a:p>
          <a:p>
            <a:pPr marL="1257300" lvl="3">
              <a:lnSpc>
                <a:spcPct val="115000"/>
              </a:lnSpc>
              <a:spcBef>
                <a:spcPts val="0"/>
              </a:spcBef>
              <a:spcAft>
                <a:spcPts val="10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3">
              <a:lnSpc>
                <a:spcPct val="115000"/>
              </a:lnSpc>
              <a:spcBef>
                <a:spcPts val="0"/>
              </a:spcBef>
              <a:spcAft>
                <a:spcPts val="10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3">
              <a:lnSpc>
                <a:spcPct val="115000"/>
              </a:lnSpc>
              <a:spcBef>
                <a:spcPts val="0"/>
              </a:spcBef>
              <a:spcAft>
                <a:spcPts val="10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3">
              <a:lnSpc>
                <a:spcPct val="115000"/>
              </a:lnSpc>
              <a:spcBef>
                <a:spcPts val="0"/>
              </a:spcBef>
              <a:spcAft>
                <a:spcPts val="10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lvl="2">
              <a:lnSpc>
                <a:spcPct val="115000"/>
              </a:lnSpc>
              <a:spcBef>
                <a:spcPts val="0"/>
              </a:spcBef>
              <a:spcAft>
                <a:spcPts val="10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lvl="1"/>
            <a:endParaRPr lang="en-US" dirty="0"/>
          </a:p>
          <a:p>
            <a:endParaRPr lang="en-US" dirty="0"/>
          </a:p>
        </p:txBody>
      </p:sp>
      <p:pic>
        <p:nvPicPr>
          <p:cNvPr id="4" name="Picture 3">
            <a:extLst>
              <a:ext uri="{FF2B5EF4-FFF2-40B4-BE49-F238E27FC236}">
                <a16:creationId xmlns:a16="http://schemas.microsoft.com/office/drawing/2014/main" xmlns="" id="{B5FEF3DE-F791-429F-A3B3-A3AD94B0EF9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1792393465"/>
      </p:ext>
    </p:extLst>
  </p:cSld>
  <p:clrMapOvr>
    <a:masterClrMapping/>
  </p:clrMapOvr>
  <mc:AlternateContent xmlns:mc="http://schemas.openxmlformats.org/markup-compatibility/2006">
    <mc:Choice xmlns:p14="http://schemas.microsoft.com/office/powerpoint/2010/main" xmlns="" Requires="p14">
      <p:transition spd="slow" p14:dur="1750" advClick="0" advTm="15000">
        <p:fade/>
      </p:transition>
    </mc:Choice>
    <mc:Fallback>
      <p:transition spd="slow"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A73FF2A-9187-4425-9B54-4DF1D452D085}"/>
              </a:ext>
            </a:extLst>
          </p:cNvPr>
          <p:cNvSpPr>
            <a:spLocks noGrp="1"/>
          </p:cNvSpPr>
          <p:nvPr>
            <p:ph idx="1"/>
          </p:nvPr>
        </p:nvSpPr>
        <p:spPr>
          <a:xfrm>
            <a:off x="228600" y="304800"/>
            <a:ext cx="7696200" cy="6400800"/>
          </a:xfrm>
        </p:spPr>
        <p:txBody>
          <a:bodyPr>
            <a:normAutofit/>
          </a:bodyPr>
          <a:lstStyle/>
          <a:p>
            <a:r>
              <a:rPr lang="en-US" b="1" dirty="0">
                <a:solidFill>
                  <a:schemeClr val="tx1"/>
                </a:solidFill>
              </a:rPr>
              <a:t>Veterans Employment and Education</a:t>
            </a:r>
            <a:endParaRPr lang="en-US" b="1" dirty="0"/>
          </a:p>
          <a:p>
            <a:pPr lvl="1"/>
            <a:r>
              <a:rPr lang="en-US" b="1" dirty="0">
                <a:solidFill>
                  <a:schemeClr val="tx1"/>
                </a:solidFill>
              </a:rPr>
              <a:t>Veterans Education</a:t>
            </a:r>
          </a:p>
          <a:p>
            <a:pPr lvl="1"/>
            <a:r>
              <a:rPr lang="en-US" b="1" dirty="0">
                <a:solidFill>
                  <a:schemeClr val="tx1"/>
                </a:solidFill>
              </a:rPr>
              <a:t>Small Business</a:t>
            </a:r>
          </a:p>
          <a:p>
            <a:pPr lvl="1"/>
            <a:r>
              <a:rPr lang="en-US" b="1" dirty="0">
                <a:solidFill>
                  <a:schemeClr val="tx1"/>
                </a:solidFill>
              </a:rPr>
              <a:t>Employment</a:t>
            </a:r>
          </a:p>
          <a:p>
            <a:pPr lvl="1"/>
            <a:r>
              <a:rPr lang="en-US" b="1" dirty="0">
                <a:solidFill>
                  <a:schemeClr val="tx1"/>
                </a:solidFill>
              </a:rPr>
              <a:t>Veteran’s Preference</a:t>
            </a:r>
          </a:p>
          <a:p>
            <a:pPr lvl="1"/>
            <a:r>
              <a:rPr lang="en-US" b="1" dirty="0">
                <a:solidFill>
                  <a:schemeClr val="tx1"/>
                </a:solidFill>
              </a:rPr>
              <a:t>VA Home Loans</a:t>
            </a:r>
          </a:p>
          <a:p>
            <a:pPr lvl="1"/>
            <a:r>
              <a:rPr lang="en-US" b="1" dirty="0">
                <a:solidFill>
                  <a:schemeClr val="tx1"/>
                </a:solidFill>
              </a:rPr>
              <a:t>Homeless Veterans</a:t>
            </a:r>
          </a:p>
          <a:p>
            <a:pPr lvl="1"/>
            <a:r>
              <a:rPr lang="en-US" b="1" dirty="0">
                <a:solidFill>
                  <a:schemeClr val="tx1"/>
                </a:solidFill>
              </a:rPr>
              <a:t>Training</a:t>
            </a:r>
          </a:p>
          <a:p>
            <a:pPr lvl="1"/>
            <a:r>
              <a:rPr lang="en-US" b="1" dirty="0">
                <a:solidFill>
                  <a:schemeClr val="tx1"/>
                </a:solidFill>
              </a:rPr>
              <a:t>Licensing and Certifications</a:t>
            </a:r>
          </a:p>
          <a:p>
            <a:pPr lvl="1"/>
            <a:r>
              <a:rPr lang="en-US" b="1" dirty="0">
                <a:solidFill>
                  <a:schemeClr val="tx1"/>
                </a:solidFill>
              </a:rPr>
              <a:t>Transition</a:t>
            </a:r>
          </a:p>
          <a:p>
            <a:pPr lvl="1"/>
            <a:r>
              <a:rPr lang="en-US" b="1" dirty="0">
                <a:solidFill>
                  <a:schemeClr val="tx1"/>
                </a:solidFill>
              </a:rPr>
              <a:t>USERRA </a:t>
            </a:r>
            <a:r>
              <a:rPr lang="en-US" sz="1600" b="1" dirty="0">
                <a:solidFill>
                  <a:schemeClr val="tx1"/>
                </a:solidFill>
              </a:rPr>
              <a:t>(Uniformed Services Employment and Reemployment  Act)</a:t>
            </a:r>
          </a:p>
          <a:p>
            <a:pPr lvl="1"/>
            <a:r>
              <a:rPr lang="en-US" sz="1600" b="1" dirty="0">
                <a:solidFill>
                  <a:schemeClr val="tx1"/>
                </a:solidFill>
              </a:rPr>
              <a:t>And other issues related to Economics</a:t>
            </a:r>
          </a:p>
          <a:p>
            <a:pPr lvl="1"/>
            <a:r>
              <a:rPr lang="en-US" sz="2000" b="1" dirty="0"/>
              <a:t>As you can see, there is too much ground to cover by only one committee/commission</a:t>
            </a:r>
            <a:endParaRPr lang="en-US" sz="2000" b="1" dirty="0">
              <a:solidFill>
                <a:schemeClr val="tx1"/>
              </a:solidFill>
            </a:endParaRPr>
          </a:p>
          <a:p>
            <a:pPr lvl="1"/>
            <a:endParaRPr lang="en-US" dirty="0"/>
          </a:p>
          <a:p>
            <a:pPr lvl="1"/>
            <a:endParaRPr lang="en-US" dirty="0"/>
          </a:p>
        </p:txBody>
      </p:sp>
      <p:pic>
        <p:nvPicPr>
          <p:cNvPr id="5" name="Picture 4">
            <a:extLst>
              <a:ext uri="{FF2B5EF4-FFF2-40B4-BE49-F238E27FC236}">
                <a16:creationId xmlns:a16="http://schemas.microsoft.com/office/drawing/2014/main" xmlns="" id="{C7BE431F-70C2-4011-A038-C9083309773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3652018294"/>
      </p:ext>
    </p:extLst>
  </p:cSld>
  <p:clrMapOvr>
    <a:masterClrMapping/>
  </p:clrMapOvr>
  <mc:AlternateContent xmlns:mc="http://schemas.openxmlformats.org/markup-compatibility/2006">
    <mc:Choice xmlns:p14="http://schemas.microsoft.com/office/powerpoint/2010/main" xmlns="" Requires="p14">
      <p:transition spd="slow" p14:dur="1750" advClick="0" advTm="10000">
        <p:fade/>
      </p:transition>
    </mc:Choice>
    <mc:Fallback>
      <p:transition spd="slow"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8077200" cy="2895600"/>
          </a:xfrm>
        </p:spPr>
        <p:txBody>
          <a:bodyPr>
            <a:noAutofit/>
          </a:bodyPr>
          <a:lstStyle/>
          <a:p>
            <a:pPr algn="ctr"/>
            <a:r>
              <a:rPr lang="en-US" sz="4800" dirty="0">
                <a:latin typeface="Times New Roman" panose="02020603050405020304" pitchFamily="18" charset="0"/>
                <a:cs typeface="Times New Roman" panose="02020603050405020304" pitchFamily="18" charset="0"/>
              </a:rPr>
              <a:t>SOME  EXAMPLES OF  ve&amp;e  IN  ACTION  ACROSS </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OUR DETACHMENTS</a:t>
            </a:r>
          </a:p>
        </p:txBody>
      </p:sp>
      <p:sp>
        <p:nvSpPr>
          <p:cNvPr id="3" name="Text Placeholder 2"/>
          <p:cNvSpPr>
            <a:spLocks noGrp="1"/>
          </p:cNvSpPr>
          <p:nvPr>
            <p:ph type="body" idx="1"/>
          </p:nvPr>
        </p:nvSpPr>
        <p:spPr/>
        <p:txBody>
          <a:bodyPr/>
          <a:lstStyle/>
          <a:p>
            <a:r>
              <a:rPr lang="en-US" dirty="0"/>
              <a:t>.</a:t>
            </a:r>
          </a:p>
        </p:txBody>
      </p:sp>
      <p:pic>
        <p:nvPicPr>
          <p:cNvPr id="5" name="Picture 4">
            <a:extLst>
              <a:ext uri="{FF2B5EF4-FFF2-40B4-BE49-F238E27FC236}">
                <a16:creationId xmlns:a16="http://schemas.microsoft.com/office/drawing/2014/main" xmlns="" id="{3509AC92-9C9F-4645-85BF-B05F3562927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2336353431"/>
      </p:ext>
    </p:extLst>
  </p:cSld>
  <p:clrMapOvr>
    <a:masterClrMapping/>
  </p:clrMapOvr>
  <mc:AlternateContent xmlns:mc="http://schemas.openxmlformats.org/markup-compatibility/2006">
    <mc:Choice xmlns:p14="http://schemas.microsoft.com/office/powerpoint/2010/main" xmlns="" Requires="p14">
      <p:transition spd="slow" p14:dur="1750" advClick="0" advTm="7000">
        <p:fade/>
      </p:transition>
    </mc:Choice>
    <mc:Fallback>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arracks - Photos - Google Chrome"/>
          <p:cNvPicPr>
            <a:picLocks noChangeAspect="1"/>
          </p:cNvPicPr>
          <p:nvPr/>
        </p:nvPicPr>
        <p:blipFill rotWithShape="1">
          <a:blip r:embed="rId2">
            <a:extLst>
              <a:ext uri="{28A0092B-C50C-407E-A947-70E740481C1C}">
                <a14:useLocalDpi xmlns:a14="http://schemas.microsoft.com/office/drawing/2010/main" xmlns="" val="0"/>
              </a:ext>
            </a:extLst>
          </a:blip>
          <a:srcRect l="14555" t="10573" r="39307"/>
          <a:stretch/>
        </p:blipFill>
        <p:spPr>
          <a:xfrm>
            <a:off x="152400" y="76200"/>
            <a:ext cx="8839200" cy="6629400"/>
          </a:xfrm>
          <a:prstGeom prst="rect">
            <a:avLst/>
          </a:prstGeom>
        </p:spPr>
      </p:pic>
    </p:spTree>
    <p:extLst>
      <p:ext uri="{BB962C8B-B14F-4D97-AF65-F5344CB8AC3E}">
        <p14:creationId xmlns:p14="http://schemas.microsoft.com/office/powerpoint/2010/main" xmlns="" val="1193962144"/>
      </p:ext>
    </p:extLst>
  </p:cSld>
  <p:clrMapOvr>
    <a:masterClrMapping/>
  </p:clrMapOvr>
  <mc:AlternateContent xmlns:mc="http://schemas.openxmlformats.org/markup-compatibility/2006">
    <mc:Choice xmlns:p14="http://schemas.microsoft.com/office/powerpoint/2010/main" xmlns="" Requires="p14">
      <p:transition spd="slow" p14:dur="1750" advClick="0" advTm="8000">
        <p:fade/>
      </p:transition>
    </mc:Choice>
    <mc:Fallback>
      <p:transition spd="slow"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00200"/>
            <a:ext cx="8077200" cy="2895600"/>
          </a:xfrm>
        </p:spPr>
        <p:txBody>
          <a:bodyPr>
            <a:normAutofit/>
          </a:bodyPr>
          <a:lstStyle/>
          <a:p>
            <a:pPr algn="ctr"/>
            <a:r>
              <a:rPr lang="en-US" sz="3600" dirty="0">
                <a:latin typeface="Times New Roman" panose="02020603050405020304" pitchFamily="18" charset="0"/>
                <a:cs typeface="Times New Roman" panose="02020603050405020304" pitchFamily="18" charset="0"/>
              </a:rPr>
              <a:t>“THE BARRACKS” IN MUSKOGEE, OK IS A PLACE THAT PROVIDES EDUCATIONAL RESOURCES, JOB TRAINING AND SHELTER FOR VETERANS</a:t>
            </a:r>
          </a:p>
        </p:txBody>
      </p:sp>
      <p:sp>
        <p:nvSpPr>
          <p:cNvPr id="3" name="Text Placeholder 2"/>
          <p:cNvSpPr>
            <a:spLocks noGrp="1"/>
          </p:cNvSpPr>
          <p:nvPr>
            <p:ph type="body" idx="1"/>
          </p:nvPr>
        </p:nvSpPr>
        <p:spPr/>
        <p:txBody>
          <a:bodyPr/>
          <a:lstStyle/>
          <a:p>
            <a:r>
              <a:rPr lang="en-US" dirty="0"/>
              <a:t>.</a:t>
            </a:r>
          </a:p>
        </p:txBody>
      </p:sp>
      <p:pic>
        <p:nvPicPr>
          <p:cNvPr id="4" name="Picture 3">
            <a:extLst>
              <a:ext uri="{FF2B5EF4-FFF2-40B4-BE49-F238E27FC236}">
                <a16:creationId xmlns:a16="http://schemas.microsoft.com/office/drawing/2014/main" xmlns="" id="{9BC44CD3-E404-4AD5-90BF-FAE11DA7D95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1417127038"/>
      </p:ext>
    </p:extLst>
  </p:cSld>
  <p:clrMapOvr>
    <a:masterClrMapping/>
  </p:clrMapOvr>
  <mc:AlternateContent xmlns:mc="http://schemas.openxmlformats.org/markup-compatibility/2006">
    <mc:Choice xmlns:p14="http://schemas.microsoft.com/office/powerpoint/2010/main" xmlns="" Requires="p14">
      <p:transition spd="slow" p14:dur="1750" advClick="0" advTm="8000">
        <p:fade/>
      </p:transition>
    </mc:Choice>
    <mc:Fallback>
      <p:transition spd="slow"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06 US-62 - Google Maps - Google Chrome"/>
          <p:cNvPicPr>
            <a:picLocks noChangeAspect="1"/>
          </p:cNvPicPr>
          <p:nvPr/>
        </p:nvPicPr>
        <p:blipFill rotWithShape="1">
          <a:blip r:embed="rId2">
            <a:extLst>
              <a:ext uri="{28A0092B-C50C-407E-A947-70E740481C1C}">
                <a14:useLocalDpi xmlns:a14="http://schemas.microsoft.com/office/drawing/2010/main" xmlns="" val="0"/>
              </a:ext>
            </a:extLst>
          </a:blip>
          <a:srcRect l="27129" t="8929"/>
          <a:stretch/>
        </p:blipFill>
        <p:spPr>
          <a:xfrm>
            <a:off x="152400" y="152400"/>
            <a:ext cx="8991600" cy="6629400"/>
          </a:xfrm>
          <a:prstGeom prst="rect">
            <a:avLst/>
          </a:prstGeom>
        </p:spPr>
      </p:pic>
    </p:spTree>
    <p:extLst>
      <p:ext uri="{BB962C8B-B14F-4D97-AF65-F5344CB8AC3E}">
        <p14:creationId xmlns:p14="http://schemas.microsoft.com/office/powerpoint/2010/main" xmlns="" val="4117509003"/>
      </p:ext>
    </p:extLst>
  </p:cSld>
  <p:clrMapOvr>
    <a:masterClrMapping/>
  </p:clrMapOvr>
  <mc:AlternateContent xmlns:mc="http://schemas.openxmlformats.org/markup-compatibility/2006">
    <mc:Choice xmlns:p14="http://schemas.microsoft.com/office/powerpoint/2010/main" xmlns="" Requires="p14">
      <p:transition spd="slow" p14:dur="1750" advClick="0" advTm="7000">
        <p:fade/>
      </p:transition>
    </mc:Choice>
    <mc:Fallback>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077200" cy="2895600"/>
          </a:xfrm>
        </p:spPr>
        <p:txBody>
          <a:bodyPr>
            <a:normAutofit fontScale="90000"/>
          </a:bodyPr>
          <a:lstStyle/>
          <a:p>
            <a:pPr algn="ctr"/>
            <a:r>
              <a:rPr lang="en-US" sz="3600" dirty="0">
                <a:latin typeface="Times New Roman" panose="02020603050405020304" pitchFamily="18" charset="0"/>
                <a:cs typeface="Times New Roman" panose="02020603050405020304" pitchFamily="18" charset="0"/>
              </a:rPr>
              <a:t>SONS OF THE AMERICAN LEGION DETACHMENT OF WISCONSIN CAMPOUT IN A MAKESHIFT HOMELESS AREA TO RAISE AWARENESS AND MONEY FOR HOMELESS VETERANS</a:t>
            </a:r>
          </a:p>
        </p:txBody>
      </p:sp>
      <p:sp>
        <p:nvSpPr>
          <p:cNvPr id="3" name="Text Placeholder 2"/>
          <p:cNvSpPr>
            <a:spLocks noGrp="1"/>
          </p:cNvSpPr>
          <p:nvPr>
            <p:ph type="body" idx="1"/>
          </p:nvPr>
        </p:nvSpPr>
        <p:spPr/>
        <p:txBody>
          <a:bodyPr/>
          <a:lstStyle/>
          <a:p>
            <a:r>
              <a:rPr lang="en-US" dirty="0"/>
              <a:t>.</a:t>
            </a:r>
          </a:p>
          <a:p>
            <a:endParaRPr lang="en-US" dirty="0"/>
          </a:p>
        </p:txBody>
      </p:sp>
      <p:pic>
        <p:nvPicPr>
          <p:cNvPr id="4" name="Picture 3">
            <a:extLst>
              <a:ext uri="{FF2B5EF4-FFF2-40B4-BE49-F238E27FC236}">
                <a16:creationId xmlns:a16="http://schemas.microsoft.com/office/drawing/2014/main" xmlns="" id="{E0C0BB62-DB72-48D1-92AB-3C88551BAC5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3871505555"/>
      </p:ext>
    </p:extLst>
  </p:cSld>
  <p:clrMapOvr>
    <a:masterClrMapping/>
  </p:clrMapOvr>
  <mc:AlternateContent xmlns:mc="http://schemas.openxmlformats.org/markup-compatibility/2006">
    <mc:Choice xmlns:p14="http://schemas.microsoft.com/office/powerpoint/2010/main" xmlns="" Requires="p14">
      <p:transition spd="slow" p14:dur="1750" advClick="0" advTm="10000">
        <p:fade/>
      </p:transition>
    </mc:Choice>
    <mc:Fallback>
      <p:transition spd="slow"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 Legion - Post 294 - Posts - Google Chrome"/>
          <p:cNvPicPr>
            <a:picLocks noChangeAspect="1"/>
          </p:cNvPicPr>
          <p:nvPr/>
        </p:nvPicPr>
        <p:blipFill rotWithShape="1">
          <a:blip r:embed="rId2">
            <a:extLst>
              <a:ext uri="{28A0092B-C50C-407E-A947-70E740481C1C}">
                <a14:useLocalDpi xmlns:a14="http://schemas.microsoft.com/office/drawing/2010/main" xmlns="" val="0"/>
              </a:ext>
            </a:extLst>
          </a:blip>
          <a:srcRect t="13131" r="27327"/>
          <a:stretch/>
        </p:blipFill>
        <p:spPr>
          <a:xfrm>
            <a:off x="0" y="0"/>
            <a:ext cx="9144000" cy="6781799"/>
          </a:xfrm>
          <a:prstGeom prst="rect">
            <a:avLst/>
          </a:prstGeom>
        </p:spPr>
      </p:pic>
    </p:spTree>
    <p:extLst>
      <p:ext uri="{BB962C8B-B14F-4D97-AF65-F5344CB8AC3E}">
        <p14:creationId xmlns:p14="http://schemas.microsoft.com/office/powerpoint/2010/main" xmlns="" val="2422241600"/>
      </p:ext>
    </p:extLst>
  </p:cSld>
  <p:clrMapOvr>
    <a:masterClrMapping/>
  </p:clrMapOvr>
  <mc:AlternateContent xmlns:mc="http://schemas.openxmlformats.org/markup-compatibility/2006">
    <mc:Choice xmlns:p14="http://schemas.microsoft.com/office/powerpoint/2010/main" xmlns="" Requires="p14">
      <p:transition spd="slow" p14:dur="1750" advClick="0" advTm="8000">
        <p:fade/>
      </p:transition>
    </mc:Choice>
    <mc:Fallback>
      <p:transition spd="slow"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 Legion - Post 294 - Posts - Google Chrome"/>
          <p:cNvPicPr>
            <a:picLocks noChangeAspect="1"/>
          </p:cNvPicPr>
          <p:nvPr/>
        </p:nvPicPr>
        <p:blipFill rotWithShape="1">
          <a:blip r:embed="rId2">
            <a:extLst>
              <a:ext uri="{28A0092B-C50C-407E-A947-70E740481C1C}">
                <a14:useLocalDpi xmlns:a14="http://schemas.microsoft.com/office/drawing/2010/main" xmlns="" val="0"/>
              </a:ext>
            </a:extLst>
          </a:blip>
          <a:srcRect t="10390" r="28812"/>
          <a:stretch/>
        </p:blipFill>
        <p:spPr>
          <a:xfrm>
            <a:off x="0" y="76200"/>
            <a:ext cx="9067800" cy="6705600"/>
          </a:xfrm>
          <a:prstGeom prst="rect">
            <a:avLst/>
          </a:prstGeom>
        </p:spPr>
      </p:pic>
    </p:spTree>
    <p:extLst>
      <p:ext uri="{BB962C8B-B14F-4D97-AF65-F5344CB8AC3E}">
        <p14:creationId xmlns:p14="http://schemas.microsoft.com/office/powerpoint/2010/main" xmlns="" val="3402245262"/>
      </p:ext>
    </p:extLst>
  </p:cSld>
  <p:clrMapOvr>
    <a:masterClrMapping/>
  </p:clrMapOvr>
  <mc:AlternateContent xmlns:mc="http://schemas.openxmlformats.org/markup-compatibility/2006">
    <mc:Choice xmlns:p14="http://schemas.microsoft.com/office/powerpoint/2010/main" xmlns="" Requires="p14">
      <p:transition spd="slow" p14:dur="1750" advClick="0" advTm="8000">
        <p:fade/>
      </p:transition>
    </mc:Choice>
    <mc:Fallback>
      <p:transition spd="slow" advClick="0" advTm="8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 Legion - Post 294 - Posts - Google Chrome"/>
          <p:cNvPicPr>
            <a:picLocks noChangeAspect="1"/>
          </p:cNvPicPr>
          <p:nvPr/>
        </p:nvPicPr>
        <p:blipFill rotWithShape="1">
          <a:blip r:embed="rId2">
            <a:extLst>
              <a:ext uri="{28A0092B-C50C-407E-A947-70E740481C1C}">
                <a14:useLocalDpi xmlns:a14="http://schemas.microsoft.com/office/drawing/2010/main" xmlns="" val="0"/>
              </a:ext>
            </a:extLst>
          </a:blip>
          <a:srcRect t="10939" r="30990"/>
          <a:stretch/>
        </p:blipFill>
        <p:spPr>
          <a:xfrm>
            <a:off x="76200" y="0"/>
            <a:ext cx="9067800" cy="6858000"/>
          </a:xfrm>
          <a:prstGeom prst="rect">
            <a:avLst/>
          </a:prstGeom>
        </p:spPr>
      </p:pic>
    </p:spTree>
    <p:extLst>
      <p:ext uri="{BB962C8B-B14F-4D97-AF65-F5344CB8AC3E}">
        <p14:creationId xmlns:p14="http://schemas.microsoft.com/office/powerpoint/2010/main" xmlns="" val="3077005399"/>
      </p:ext>
    </p:extLst>
  </p:cSld>
  <p:clrMapOvr>
    <a:masterClrMapping/>
  </p:clrMapOvr>
  <mc:AlternateContent xmlns:mc="http://schemas.openxmlformats.org/markup-compatibility/2006">
    <mc:Choice xmlns:p14="http://schemas.microsoft.com/office/powerpoint/2010/main" xmlns="" Requires="p14">
      <p:transition spd="slow" p14:dur="1750" advClick="0" advTm="8000">
        <p:fade/>
      </p:transition>
    </mc:Choice>
    <mc:Fallback>
      <p:transition spd="slow"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6E339EB-CAE7-4F12-B6CD-5F966FA26329}"/>
              </a:ext>
            </a:extLst>
          </p:cNvPr>
          <p:cNvSpPr txBox="1"/>
          <p:nvPr/>
        </p:nvSpPr>
        <p:spPr>
          <a:xfrm>
            <a:off x="1371600" y="838200"/>
            <a:ext cx="6096000" cy="3213380"/>
          </a:xfrm>
          <a:prstGeom prst="rect">
            <a:avLst/>
          </a:prstGeom>
          <a:noFill/>
        </p:spPr>
        <p:txBody>
          <a:bodyPr wrap="square">
            <a:spAutoFit/>
          </a:bodyPr>
          <a:lstStyle/>
          <a:p>
            <a:pPr marL="0" marR="0">
              <a:lnSpc>
                <a:spcPct val="107000"/>
              </a:lnSpc>
              <a:spcBef>
                <a:spcPts val="0"/>
              </a:spcBef>
              <a:spcAft>
                <a:spcPts val="800"/>
              </a:spcAft>
            </a:pPr>
            <a:r>
              <a:rPr lang="en-US" sz="3200" b="1" dirty="0">
                <a:solidFill>
                  <a:srgbClr val="363B3F"/>
                </a:solidFill>
                <a:effectLst/>
                <a:latin typeface="Times New Roman" panose="02020603050405020304" pitchFamily="18" charset="0"/>
                <a:ea typeface="Times New Roman" panose="02020603050405020304" pitchFamily="18" charset="0"/>
                <a:cs typeface="Times New Roman" panose="02020603050405020304" pitchFamily="18" charset="0"/>
              </a:rPr>
              <a:t>The American Legion Structure -</a:t>
            </a:r>
          </a:p>
          <a:p>
            <a:pPr marL="0" marR="0">
              <a:lnSpc>
                <a:spcPct val="107000"/>
              </a:lnSpc>
              <a:spcBef>
                <a:spcPts val="0"/>
              </a:spcBef>
              <a:spcAft>
                <a:spcPts val="800"/>
              </a:spcAft>
            </a:pPr>
            <a:r>
              <a:rPr lang="en-US" sz="2800" b="1" dirty="0">
                <a:solidFill>
                  <a:srgbClr val="363B3F"/>
                </a:solidFill>
                <a:effectLst/>
                <a:latin typeface="Times New Roman" panose="02020603050405020304" pitchFamily="18" charset="0"/>
                <a:ea typeface="Times New Roman" panose="02020603050405020304" pitchFamily="18" charset="0"/>
                <a:cs typeface="Times New Roman" panose="02020603050405020304" pitchFamily="18" charset="0"/>
              </a:rPr>
              <a:t>Veterans Employment &amp; Education Division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Veterans Employment &amp; Education Division is responsible for ensuring that U.S. veterans have the opportunity to provide, with honor and dignity, the economic necessities of life for themselves and their families.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3AB0EBB0-17CC-4B25-8DD8-2C8D14AA8FD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421674071"/>
      </p:ext>
    </p:extLst>
  </p:cSld>
  <p:clrMapOvr>
    <a:masterClrMapping/>
  </p:clrMapOvr>
  <mc:AlternateContent xmlns:mc="http://schemas.openxmlformats.org/markup-compatibility/2006">
    <mc:Choice xmlns:p14="http://schemas.microsoft.com/office/powerpoint/2010/main" xmlns="" Requires="p14">
      <p:transition spd="slow" p14:dur="1750" advClick="0" advTm="12000">
        <p:fade/>
      </p:transition>
    </mc:Choice>
    <mc:Fallback>
      <p:transition spd="slow" advClick="0" advTm="1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8077200" cy="2895600"/>
          </a:xfrm>
        </p:spPr>
        <p:txBody>
          <a:bodyPr>
            <a:noAutofit/>
          </a:bodyPr>
          <a:lstStyle/>
          <a:p>
            <a:pPr algn="ctr"/>
            <a:r>
              <a:rPr lang="en-US" sz="3600" dirty="0">
                <a:latin typeface="Times New Roman" panose="02020603050405020304" pitchFamily="18" charset="0"/>
                <a:cs typeface="Times New Roman" panose="02020603050405020304" pitchFamily="18" charset="0"/>
              </a:rPr>
              <a:t>THE AMERICAN LEGION FAMILY IN KANSAS RAISED OVER $45,000 IN TWO SHORT YEARS WITH THEIR “Hold ‘EM for Heroes” event with proceeds going to the veterans community project</a:t>
            </a:r>
          </a:p>
        </p:txBody>
      </p:sp>
      <p:sp>
        <p:nvSpPr>
          <p:cNvPr id="3" name="Text Placeholder 2"/>
          <p:cNvSpPr>
            <a:spLocks noGrp="1"/>
          </p:cNvSpPr>
          <p:nvPr>
            <p:ph type="body" idx="1"/>
          </p:nvPr>
        </p:nvSpPr>
        <p:spPr/>
        <p:txBody>
          <a:bodyPr/>
          <a:lstStyle/>
          <a:p>
            <a:r>
              <a:rPr lang="en-US" dirty="0"/>
              <a:t>.</a:t>
            </a:r>
          </a:p>
        </p:txBody>
      </p:sp>
      <p:pic>
        <p:nvPicPr>
          <p:cNvPr id="4" name="Picture 3">
            <a:extLst>
              <a:ext uri="{FF2B5EF4-FFF2-40B4-BE49-F238E27FC236}">
                <a16:creationId xmlns:a16="http://schemas.microsoft.com/office/drawing/2014/main" xmlns="" id="{96FB994F-8791-4034-8D76-27046F22164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1977816307"/>
      </p:ext>
    </p:extLst>
  </p:cSld>
  <p:clrMapOvr>
    <a:masterClrMapping/>
  </p:clrMapOvr>
  <mc:AlternateContent xmlns:mc="http://schemas.openxmlformats.org/markup-compatibility/2006">
    <mc:Choice xmlns:p14="http://schemas.microsoft.com/office/powerpoint/2010/main" xmlns="" Requires="p14">
      <p:transition spd="slow" p14:dur="1750" advTm="10000">
        <p:fade/>
      </p:transition>
    </mc:Choice>
    <mc:Fallback>
      <p:transition spd="slow"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R STORY | Mysite - Google Chrome"/>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22989831"/>
      </p:ext>
    </p:extLst>
  </p:cSld>
  <p:clrMapOvr>
    <a:masterClrMapping/>
  </p:clrMapOvr>
  <mc:AlternateContent xmlns:mc="http://schemas.openxmlformats.org/markup-compatibility/2006">
    <mc:Choice xmlns:p14="http://schemas.microsoft.com/office/powerpoint/2010/main" xmlns="" Requires="p14">
      <p:transition spd="slow" p14:dur="1750" advClick="0" advTm="20000">
        <p:fade/>
      </p:transition>
    </mc:Choice>
    <mc:Fallback>
      <p:transition spd="slow" advClick="0" advTm="2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d 'Em for Heroes event helps to end veterans homelessness | The American Legion - Google Chrome"/>
          <p:cNvPicPr>
            <a:picLocks noChangeAspect="1"/>
          </p:cNvPicPr>
          <p:nvPr/>
        </p:nvPicPr>
        <p:blipFill rotWithShape="1">
          <a:blip r:embed="rId2">
            <a:extLst>
              <a:ext uri="{28A0092B-C50C-407E-A947-70E740481C1C}">
                <a14:useLocalDpi xmlns:a14="http://schemas.microsoft.com/office/drawing/2010/main" xmlns="" val="0"/>
              </a:ext>
            </a:extLst>
          </a:blip>
          <a:srcRect l="20850" t="23740" r="28853" b="7543"/>
          <a:stretch/>
        </p:blipFill>
        <p:spPr>
          <a:xfrm>
            <a:off x="76200" y="76200"/>
            <a:ext cx="9067799" cy="6629400"/>
          </a:xfrm>
          <a:prstGeom prst="rect">
            <a:avLst/>
          </a:prstGeom>
        </p:spPr>
      </p:pic>
    </p:spTree>
    <p:extLst>
      <p:ext uri="{BB962C8B-B14F-4D97-AF65-F5344CB8AC3E}">
        <p14:creationId xmlns:p14="http://schemas.microsoft.com/office/powerpoint/2010/main" xmlns="" val="1602178944"/>
      </p:ext>
    </p:extLst>
  </p:cSld>
  <p:clrMapOvr>
    <a:masterClrMapping/>
  </p:clrMapOvr>
  <mc:AlternateContent xmlns:mc="http://schemas.openxmlformats.org/markup-compatibility/2006">
    <mc:Choice xmlns:p14="http://schemas.microsoft.com/office/powerpoint/2010/main" xmlns="" Requires="p14">
      <p:transition spd="slow" p14:dur="1750" advClick="0" advTm="9000">
        <p:fade/>
      </p:transition>
    </mc:Choice>
    <mc:Fallback>
      <p:transition spd="slow" advClick="0" advTm="9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514992-14BD-4922-9B4B-D223C0223733}"/>
              </a:ext>
            </a:extLst>
          </p:cNvPr>
          <p:cNvSpPr>
            <a:spLocks noGrp="1"/>
          </p:cNvSpPr>
          <p:nvPr>
            <p:ph idx="1"/>
          </p:nvPr>
        </p:nvSpPr>
        <p:spPr>
          <a:xfrm>
            <a:off x="457200" y="228600"/>
            <a:ext cx="7391400" cy="5791200"/>
          </a:xfrm>
        </p:spPr>
        <p:txBody>
          <a:bodyPr>
            <a:normAutofit fontScale="85000" lnSpcReduction="10000"/>
          </a:bodyPr>
          <a:lstStyle/>
          <a:p>
            <a:r>
              <a:rPr lang="en-US" sz="2400" b="1" u="sng" dirty="0">
                <a:solidFill>
                  <a:schemeClr val="bg1"/>
                </a:solidFill>
                <a:latin typeface="Times New Roman" panose="02020603050405020304" pitchFamily="18" charset="0"/>
                <a:cs typeface="Times New Roman" panose="02020603050405020304" pitchFamily="18" charset="0"/>
              </a:rPr>
              <a:t>SUGGESTED</a:t>
            </a:r>
            <a:r>
              <a:rPr lang="en-US" sz="2400" b="1" dirty="0">
                <a:solidFill>
                  <a:schemeClr val="bg1"/>
                </a:solidFill>
                <a:latin typeface="Times New Roman" panose="02020603050405020304" pitchFamily="18" charset="0"/>
                <a:cs typeface="Times New Roman" panose="02020603050405020304" pitchFamily="18" charset="0"/>
              </a:rPr>
              <a:t> RESPONSIBILITIES FOR A DETACHMENT VE&amp;E COMMITTEE/COMMISSION</a:t>
            </a:r>
          </a:p>
          <a:p>
            <a:pPr lvl="1"/>
            <a:r>
              <a:rPr lang="en-US" b="1" dirty="0">
                <a:solidFill>
                  <a:schemeClr val="tx1"/>
                </a:solidFill>
                <a:latin typeface="Times New Roman" panose="02020603050405020304" pitchFamily="18" charset="0"/>
                <a:cs typeface="Times New Roman" panose="02020603050405020304" pitchFamily="18" charset="0"/>
              </a:rPr>
              <a:t>COORDINATE WITH SAL NATIONAL VE&amp;E COMMISSION</a:t>
            </a:r>
          </a:p>
          <a:p>
            <a:pPr lvl="1"/>
            <a:r>
              <a:rPr lang="en-US" b="1" dirty="0">
                <a:solidFill>
                  <a:schemeClr val="tx1"/>
                </a:solidFill>
                <a:latin typeface="Times New Roman" panose="02020603050405020304" pitchFamily="18" charset="0"/>
                <a:cs typeface="Times New Roman" panose="02020603050405020304" pitchFamily="18" charset="0"/>
              </a:rPr>
              <a:t>COORDINATE WITH DEPARTMENT VE&amp;E COMMISSION OR EQUIVALENT (SUCH AS EMPLOYMENT)</a:t>
            </a:r>
          </a:p>
          <a:p>
            <a:pPr lvl="1"/>
            <a:r>
              <a:rPr lang="en-US" b="1" dirty="0">
                <a:solidFill>
                  <a:schemeClr val="tx1"/>
                </a:solidFill>
                <a:latin typeface="Times New Roman" panose="02020603050405020304" pitchFamily="18" charset="0"/>
                <a:cs typeface="Times New Roman" panose="02020603050405020304" pitchFamily="18" charset="0"/>
              </a:rPr>
              <a:t>DISSEMINATE INFORMATION PROVIDED BY THE VE&amp;E COMMISSION ON THE STATE AND NATIONAL LEVELS TO DISTRICTS, COUNTIES, SQUADRONS.</a:t>
            </a:r>
          </a:p>
          <a:p>
            <a:pPr lvl="1"/>
            <a:r>
              <a:rPr lang="en-US" b="1" dirty="0">
                <a:solidFill>
                  <a:schemeClr val="tx1"/>
                </a:solidFill>
                <a:latin typeface="Times New Roman" panose="02020603050405020304" pitchFamily="18" charset="0"/>
                <a:cs typeface="Times New Roman" panose="02020603050405020304" pitchFamily="18" charset="0"/>
              </a:rPr>
              <a:t> IDENTIFY THE ACTIVE COMMUNITY BASED VETERAN SERVICE ORGANIZATIONS/PROVIDERS IN YOUR AREAS AND THEIR NEEDS.</a:t>
            </a:r>
          </a:p>
          <a:p>
            <a:pPr lvl="1"/>
            <a:r>
              <a:rPr lang="en-US" b="1" dirty="0">
                <a:solidFill>
                  <a:schemeClr val="tx1"/>
                </a:solidFill>
                <a:latin typeface="Times New Roman" panose="02020603050405020304" pitchFamily="18" charset="0"/>
                <a:cs typeface="Times New Roman" panose="02020603050405020304" pitchFamily="18" charset="0"/>
              </a:rPr>
              <a:t>EDUCATE YOURSELVES AND YOUR MEMBERS ON VETERANS HOMELESSNESS IN YOUR AREAS SO YOU MAY EDUCATE OTHERS.</a:t>
            </a:r>
          </a:p>
          <a:p>
            <a:pPr lvl="1"/>
            <a:r>
              <a:rPr lang="en-US" b="1" dirty="0">
                <a:solidFill>
                  <a:schemeClr val="tx1"/>
                </a:solidFill>
                <a:latin typeface="Times New Roman" panose="02020603050405020304" pitchFamily="18" charset="0"/>
                <a:cs typeface="Times New Roman" panose="02020603050405020304" pitchFamily="18" charset="0"/>
              </a:rPr>
              <a:t>PROMOTE LOCAL BUSINESSES THAT HIRE VETERANS.</a:t>
            </a:r>
          </a:p>
          <a:p>
            <a:pPr lvl="1"/>
            <a:r>
              <a:rPr lang="en-US" b="1" dirty="0">
                <a:solidFill>
                  <a:schemeClr val="tx1"/>
                </a:solidFill>
                <a:latin typeface="Times New Roman" panose="02020603050405020304" pitchFamily="18" charset="0"/>
                <a:cs typeface="Times New Roman" panose="02020603050405020304" pitchFamily="18" charset="0"/>
              </a:rPr>
              <a:t>HOLD A FUND RAISER  AND MAKE A DONATION TO A VETERAN’S SERVICE ORGANIZATION OR PROVIDER.</a:t>
            </a:r>
          </a:p>
          <a:p>
            <a:pPr lvl="1"/>
            <a:r>
              <a:rPr lang="en-US" b="1" dirty="0">
                <a:solidFill>
                  <a:schemeClr val="tx1"/>
                </a:solidFill>
                <a:latin typeface="Times New Roman" panose="02020603050405020304" pitchFamily="18" charset="0"/>
                <a:cs typeface="Times New Roman" panose="02020603050405020304" pitchFamily="18" charset="0"/>
              </a:rPr>
              <a:t>CONTACK LOCAL OFFICIALS TO SEE WHAT IS BEING DONE TO END VETERAN HOMELESSNESS – BECOME AN ADVOCATE.</a:t>
            </a:r>
          </a:p>
          <a:p>
            <a:pPr lvl="1"/>
            <a:r>
              <a:rPr lang="en-US" b="1" dirty="0">
                <a:solidFill>
                  <a:schemeClr val="tx1"/>
                </a:solidFill>
                <a:latin typeface="Times New Roman" panose="02020603050405020304" pitchFamily="18" charset="0"/>
                <a:cs typeface="Times New Roman" panose="02020603050405020304" pitchFamily="18" charset="0"/>
              </a:rPr>
              <a:t>IN SHORT THERE ARE  NUMEROUS WAYS THAT YOUR DETACHMENT CAN ADVOCATE FOR, ASSIST AND PROMOTE VETERANS EMPLOYMENT AND EDUCATION.</a:t>
            </a:r>
          </a:p>
        </p:txBody>
      </p:sp>
      <p:pic>
        <p:nvPicPr>
          <p:cNvPr id="4" name="Picture 3">
            <a:extLst>
              <a:ext uri="{FF2B5EF4-FFF2-40B4-BE49-F238E27FC236}">
                <a16:creationId xmlns:a16="http://schemas.microsoft.com/office/drawing/2014/main" xmlns="" id="{2A2332CE-00ED-4D2D-A792-E4B848BD277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1602616494"/>
      </p:ext>
    </p:extLst>
  </p:cSld>
  <p:clrMapOvr>
    <a:masterClrMapping/>
  </p:clrMapOvr>
  <mc:AlternateContent xmlns:mc="http://schemas.openxmlformats.org/markup-compatibility/2006">
    <mc:Choice xmlns:p14="http://schemas.microsoft.com/office/powerpoint/2010/main" xmlns="" Requires="p14">
      <p:transition spd="slow" p14:dur="1750" advClick="0" advTm="25000">
        <p:fade/>
      </p:transition>
    </mc:Choice>
    <mc:Fallback>
      <p:transition spd="slow" advClick="0" advTm="2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BDDA00-B93A-4826-812E-81D9171B42AD}"/>
              </a:ext>
            </a:extLst>
          </p:cNvPr>
          <p:cNvPicPr>
            <a:picLocks noChangeAspect="1"/>
          </p:cNvPicPr>
          <p:nvPr/>
        </p:nvPicPr>
        <p:blipFill>
          <a:blip r:embed="rId2"/>
          <a:stretch>
            <a:fillRect/>
          </a:stretch>
        </p:blipFill>
        <p:spPr>
          <a:xfrm>
            <a:off x="27940" y="58420"/>
            <a:ext cx="9088120" cy="6741160"/>
          </a:xfrm>
          <a:prstGeom prst="rect">
            <a:avLst/>
          </a:prstGeom>
        </p:spPr>
      </p:pic>
    </p:spTree>
    <p:extLst>
      <p:ext uri="{BB962C8B-B14F-4D97-AF65-F5344CB8AC3E}">
        <p14:creationId xmlns:p14="http://schemas.microsoft.com/office/powerpoint/2010/main" xmlns="" val="71835186"/>
      </p:ext>
    </p:extLst>
  </p:cSld>
  <p:clrMapOvr>
    <a:masterClrMapping/>
  </p:clrMapOvr>
  <mc:AlternateContent xmlns:mc="http://schemas.openxmlformats.org/markup-compatibility/2006">
    <mc:Choice xmlns:p14="http://schemas.microsoft.com/office/powerpoint/2010/main" xmlns="" Requires="p14">
      <p:transition spd="slow" p14:dur="1750" advClick="0" advTm="20000">
        <p:fade/>
      </p:transition>
    </mc:Choice>
    <mc:Fallback>
      <p:transition spd="slow" advClick="0" advTm="2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25BF89-ABB8-47A2-888B-9E4319DF1BC3}"/>
              </a:ext>
            </a:extLst>
          </p:cNvPr>
          <p:cNvPicPr>
            <a:picLocks noChangeAspect="1"/>
          </p:cNvPicPr>
          <p:nvPr/>
        </p:nvPicPr>
        <p:blipFill>
          <a:blip r:embed="rId2"/>
          <a:stretch>
            <a:fillRect/>
          </a:stretch>
        </p:blipFill>
        <p:spPr>
          <a:xfrm>
            <a:off x="55880" y="148701"/>
            <a:ext cx="9088120" cy="6705600"/>
          </a:xfrm>
          <a:prstGeom prst="rect">
            <a:avLst/>
          </a:prstGeom>
        </p:spPr>
      </p:pic>
    </p:spTree>
    <p:extLst>
      <p:ext uri="{BB962C8B-B14F-4D97-AF65-F5344CB8AC3E}">
        <p14:creationId xmlns:p14="http://schemas.microsoft.com/office/powerpoint/2010/main" xmlns="" val="930558139"/>
      </p:ext>
    </p:extLst>
  </p:cSld>
  <p:clrMapOvr>
    <a:masterClrMapping/>
  </p:clrMapOvr>
  <mc:AlternateContent xmlns:mc="http://schemas.openxmlformats.org/markup-compatibility/2006">
    <mc:Choice xmlns:p14="http://schemas.microsoft.com/office/powerpoint/2010/main" xmlns="" Requires="p14">
      <p:transition spd="slow" p14:dur="1750" advClick="0" advTm="20000">
        <p:fade/>
      </p:transition>
    </mc:Choice>
    <mc:Fallback>
      <p:transition spd="slow" advClick="0"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20BD9CB-6B86-43DB-8998-5F0617050002}"/>
              </a:ext>
            </a:extLst>
          </p:cNvPr>
          <p:cNvSpPr txBox="1"/>
          <p:nvPr/>
        </p:nvSpPr>
        <p:spPr>
          <a:xfrm>
            <a:off x="457200" y="685800"/>
            <a:ext cx="8001000" cy="6067815"/>
          </a:xfrm>
          <a:prstGeom prst="rect">
            <a:avLst/>
          </a:prstGeom>
          <a:noFill/>
        </p:spPr>
        <p:txBody>
          <a:bodyPr wrap="square">
            <a:spAutoFit/>
          </a:bodyPr>
          <a:lstStyle/>
          <a:p>
            <a:pPr marL="0" marR="0">
              <a:lnSpc>
                <a:spcPct val="107000"/>
              </a:lnSpc>
              <a:spcBef>
                <a:spcPts val="0"/>
              </a:spcBef>
            </a:pPr>
            <a:r>
              <a:rPr lang="en-US" sz="2800" b="1" dirty="0">
                <a:solidFill>
                  <a:srgbClr val="363B3F"/>
                </a:solidFill>
                <a:effectLst/>
                <a:latin typeface="Times New Roman" panose="02020603050405020304" pitchFamily="18" charset="0"/>
                <a:ea typeface="Times New Roman" panose="02020603050405020304" pitchFamily="18" charset="0"/>
                <a:cs typeface="Times New Roman" panose="02020603050405020304" pitchFamily="18" charset="0"/>
              </a:rPr>
              <a:t>The American Legion Structure (cont.)</a:t>
            </a:r>
          </a:p>
          <a:p>
            <a:pPr marL="0" marR="0">
              <a:lnSpc>
                <a:spcPct val="107000"/>
              </a:lnSpc>
              <a:spcBef>
                <a:spcPts val="0"/>
              </a:spcBef>
            </a:pPr>
            <a:r>
              <a:rPr lang="en-US" sz="2800" b="1" dirty="0">
                <a:solidFill>
                  <a:srgbClr val="363B3F"/>
                </a:solidFill>
                <a:effectLst/>
                <a:latin typeface="Times New Roman" panose="02020603050405020304" pitchFamily="18" charset="0"/>
                <a:ea typeface="Times New Roman" panose="02020603050405020304" pitchFamily="18" charset="0"/>
                <a:cs typeface="Times New Roman" panose="02020603050405020304" pitchFamily="18" charset="0"/>
              </a:rPr>
              <a:t>Veterans Employment &amp; Education Commission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1125"/>
              </a:spcAf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 supervise and coordinate all activities of committees assigned to the Veterans Employment &amp; Education Commission;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When necessary, to initiate action concerning all matters affecting the economic well-being of veterans and/or the re-establishment of all war veterans returning to civilian life after a period of active service in the Armed Forces of the United States;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 keep the National Commander and the National Executive Committee informed concerning all developments affecting the economic welfare of veterans in all areas under the jurisdiction of the Veterans Employment &amp; Education Commission;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Such other purposes as may be assigned to it by the National Executive Committee.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1500"/>
              </a:spcBef>
              <a:spcAft>
                <a:spcPts val="15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700C241C-56CF-42CE-8F8E-C1863BCFB5D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1276074230"/>
      </p:ext>
    </p:extLst>
  </p:cSld>
  <p:clrMapOvr>
    <a:masterClrMapping/>
  </p:clrMapOvr>
  <mc:AlternateContent xmlns:mc="http://schemas.openxmlformats.org/markup-compatibility/2006">
    <mc:Choice xmlns:p14="http://schemas.microsoft.com/office/powerpoint/2010/main" xmlns="" Requires="p14">
      <p:transition spd="slow" p14:dur="1750" advClick="0" advTm="22000">
        <p:fade/>
      </p:transition>
    </mc:Choice>
    <mc:Fallback>
      <p:transition spd="slow" advClick="0" advTm="2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8FB6FE9-E8F8-4AC1-87C4-1DC7D2580C00}"/>
              </a:ext>
            </a:extLst>
          </p:cNvPr>
          <p:cNvSpPr txBox="1"/>
          <p:nvPr/>
        </p:nvSpPr>
        <p:spPr>
          <a:xfrm>
            <a:off x="304800" y="1066800"/>
            <a:ext cx="8382000" cy="4155240"/>
          </a:xfrm>
          <a:prstGeom prst="rect">
            <a:avLst/>
          </a:prstGeom>
          <a:noFill/>
        </p:spPr>
        <p:txBody>
          <a:bodyPr wrap="square">
            <a:spAutoFit/>
          </a:bodyPr>
          <a:lstStyle/>
          <a:p>
            <a:pPr marL="228600" marR="0"/>
            <a:r>
              <a:rPr lang="en-US" sz="2800" b="1" dirty="0">
                <a:solidFill>
                  <a:srgbClr val="363B3F"/>
                </a:solidFill>
                <a:effectLst/>
                <a:latin typeface="Times New Roman" panose="02020603050405020304" pitchFamily="18" charset="0"/>
                <a:ea typeface="Times New Roman" panose="02020603050405020304" pitchFamily="18" charset="0"/>
                <a:cs typeface="Times New Roman" panose="02020603050405020304" pitchFamily="18" charset="0"/>
              </a:rPr>
              <a:t>The American Legion Structure (cont.)</a:t>
            </a:r>
          </a:p>
          <a:p>
            <a:pPr marL="228600" marR="0"/>
            <a:r>
              <a:rPr lang="en-US" sz="2800" b="1" dirty="0">
                <a:solidFill>
                  <a:srgbClr val="363B3F"/>
                </a:solidFill>
                <a:effectLst/>
                <a:latin typeface="Times New Roman" panose="02020603050405020304" pitchFamily="18" charset="0"/>
                <a:ea typeface="Times New Roman" panose="02020603050405020304" pitchFamily="18" charset="0"/>
                <a:cs typeface="Times New Roman" panose="02020603050405020304" pitchFamily="18" charset="0"/>
              </a:rPr>
              <a:t>Veterans Employment &amp; Education Committees:</a:t>
            </a:r>
          </a:p>
          <a:p>
            <a:pPr marL="228600" marR="0"/>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b="1" i="1"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rPr>
              <a:t>Employment &amp; Veterans Preference Committee</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i="1"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rPr>
              <a:t>Veterans Education, Other Benefits &amp; Homelessness Committee</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b="1" i="1" dirty="0">
              <a:solidFill>
                <a:srgbClr val="595959"/>
              </a:solidFill>
              <a:latin typeface="Arial" panose="020B0604020202020204" pitchFamily="34" charset="0"/>
              <a:cs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Veterans Employment and Education deals with programs involving veteran’s education, small business, employment, veteran’s preference, VA home loans, homeless veterans, training, licensing and certification, transition, USERRA, and other issues related to economics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i="1" dirty="0"/>
          </a:p>
        </p:txBody>
      </p:sp>
      <p:pic>
        <p:nvPicPr>
          <p:cNvPr id="4" name="Picture 3">
            <a:extLst>
              <a:ext uri="{FF2B5EF4-FFF2-40B4-BE49-F238E27FC236}">
                <a16:creationId xmlns:a16="http://schemas.microsoft.com/office/drawing/2014/main" xmlns="" id="{04F16588-7F8D-4396-908D-980A4736812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3455934388"/>
      </p:ext>
    </p:extLst>
  </p:cSld>
  <p:clrMapOvr>
    <a:masterClrMapping/>
  </p:clrMapOvr>
  <mc:AlternateContent xmlns:mc="http://schemas.openxmlformats.org/markup-compatibility/2006">
    <mc:Choice xmlns:p14="http://schemas.microsoft.com/office/powerpoint/2010/main" xmlns="" Requires="p14">
      <p:transition spd="slow" p14:dur="1750" advClick="0" advTm="12000">
        <p:fade/>
      </p:transition>
    </mc:Choice>
    <mc:Fallback>
      <p:transition spd="slow" advClick="0" advTm="1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566" y="533400"/>
            <a:ext cx="6554867" cy="990600"/>
          </a:xfrm>
        </p:spPr>
        <p:txBody>
          <a:bodyPr>
            <a:normAutofit fontScale="90000"/>
          </a:bodyPr>
          <a:lstStyle/>
          <a:p>
            <a:r>
              <a:rPr lang="en-US" sz="4000" b="1" dirty="0">
                <a:solidFill>
                  <a:schemeClr val="bg1"/>
                </a:solidFill>
                <a:latin typeface="Times New Roman" panose="02020603050405020304" pitchFamily="18" charset="0"/>
                <a:cs typeface="Times New Roman" panose="02020603050405020304" pitchFamily="18" charset="0"/>
              </a:rPr>
              <a:t>S.A.L. VE&amp;E Commission MISSION STATEMENT</a:t>
            </a:r>
          </a:p>
        </p:txBody>
      </p:sp>
      <p:sp>
        <p:nvSpPr>
          <p:cNvPr id="3" name="Content Placeholder 2"/>
          <p:cNvSpPr>
            <a:spLocks noGrp="1"/>
          </p:cNvSpPr>
          <p:nvPr>
            <p:ph idx="1"/>
          </p:nvPr>
        </p:nvSpPr>
        <p:spPr>
          <a:xfrm>
            <a:off x="685800" y="1760738"/>
            <a:ext cx="7086600" cy="4182862"/>
          </a:xfrm>
        </p:spPr>
        <p:txBody>
          <a:bodyPr>
            <a:normAutofit/>
          </a:bodyPr>
          <a:lstStyle/>
          <a:p>
            <a:r>
              <a:rPr lang="en-US" sz="3600" dirty="0">
                <a:solidFill>
                  <a:schemeClr val="tx1"/>
                </a:solidFill>
                <a:latin typeface="Times New Roman" panose="02020603050405020304" pitchFamily="18" charset="0"/>
                <a:cs typeface="Times New Roman" panose="02020603050405020304" pitchFamily="18" charset="0"/>
              </a:rPr>
              <a:t>“To assist The American Legion in ensuring that America’s Veterans have the opportunity to provide, with honor and dignity, the economic necessities of life for themselves and their families”. </a:t>
            </a:r>
          </a:p>
          <a:p>
            <a:endParaRPr lang="en-US" dirty="0"/>
          </a:p>
        </p:txBody>
      </p:sp>
      <p:pic>
        <p:nvPicPr>
          <p:cNvPr id="4" name="Picture 3">
            <a:extLst>
              <a:ext uri="{FF2B5EF4-FFF2-40B4-BE49-F238E27FC236}">
                <a16:creationId xmlns:a16="http://schemas.microsoft.com/office/drawing/2014/main" xmlns="" id="{2E38329D-FD3F-4FB0-8FAE-1124C96A1CE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1933371805"/>
      </p:ext>
    </p:extLst>
  </p:cSld>
  <p:clrMapOvr>
    <a:masterClrMapping/>
  </p:clrMapOvr>
  <mc:AlternateContent xmlns:mc="http://schemas.openxmlformats.org/markup-compatibility/2006">
    <mc:Choice xmlns:p14="http://schemas.microsoft.com/office/powerpoint/2010/main" xmlns="" Requires="p14">
      <p:transition spd="slow" p14:dur="1750" advClick="0" advTm="8000">
        <p:fade/>
      </p:transition>
    </mc:Choice>
    <mc:Fallback>
      <p:transition spd="slow"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6154713" cy="2057401"/>
          </a:xfrm>
        </p:spPr>
        <p:txBody>
          <a:bodyPr/>
          <a:lstStyle/>
          <a:p>
            <a:r>
              <a:rPr lang="en-US" dirty="0"/>
              <a:t>How Can YOU Make a Difference</a:t>
            </a:r>
          </a:p>
        </p:txBody>
      </p:sp>
      <p:sp>
        <p:nvSpPr>
          <p:cNvPr id="3" name="Subtitle 2"/>
          <p:cNvSpPr>
            <a:spLocks noGrp="1"/>
          </p:cNvSpPr>
          <p:nvPr>
            <p:ph type="subTitle" idx="1"/>
          </p:nvPr>
        </p:nvSpPr>
        <p:spPr>
          <a:xfrm>
            <a:off x="609600" y="2971800"/>
            <a:ext cx="4954250" cy="1913466"/>
          </a:xfrm>
        </p:spPr>
        <p:txBody>
          <a:bodyPr>
            <a:normAutofit/>
          </a:bodyPr>
          <a:lstStyle/>
          <a:p>
            <a:r>
              <a:rPr lang="en-US" dirty="0">
                <a:solidFill>
                  <a:schemeClr val="tx1"/>
                </a:solidFill>
              </a:rPr>
              <a:t>As a leader in your Detachment, encourage the creation of a Veterans Employment and Education Committee or a Sub-committee under VA&amp;R</a:t>
            </a:r>
          </a:p>
          <a:p>
            <a:endParaRPr lang="en-US" dirty="0">
              <a:solidFill>
                <a:schemeClr val="tx1"/>
              </a:solidFill>
            </a:endParaRPr>
          </a:p>
        </p:txBody>
      </p:sp>
      <p:pic>
        <p:nvPicPr>
          <p:cNvPr id="4" name="Picture 3">
            <a:extLst>
              <a:ext uri="{FF2B5EF4-FFF2-40B4-BE49-F238E27FC236}">
                <a16:creationId xmlns:a16="http://schemas.microsoft.com/office/drawing/2014/main" xmlns="" id="{3C63401A-483F-41A3-94C7-D3A00285937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987674986"/>
      </p:ext>
    </p:extLst>
  </p:cSld>
  <p:clrMapOvr>
    <a:masterClrMapping/>
  </p:clrMapOvr>
  <mc:AlternateContent xmlns:mc="http://schemas.openxmlformats.org/markup-compatibility/2006">
    <mc:Choice xmlns:p14="http://schemas.microsoft.com/office/powerpoint/2010/main" xmlns="" Requires="p14">
      <p:transition spd="slow" p14:dur="1750" advClick="0" advTm="9000">
        <p:fade/>
      </p:transition>
    </mc:Choice>
    <mc:Fallback>
      <p:transition spd="slow" advClick="0" advTm="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BDBE83C-0DF4-4F67-938E-190F255F38E0}"/>
              </a:ext>
            </a:extLst>
          </p:cNvPr>
          <p:cNvSpPr txBox="1"/>
          <p:nvPr/>
        </p:nvSpPr>
        <p:spPr>
          <a:xfrm>
            <a:off x="762000" y="753563"/>
            <a:ext cx="7162800" cy="5016758"/>
          </a:xfrm>
          <a:prstGeom prst="rect">
            <a:avLst/>
          </a:prstGeom>
          <a:noFill/>
        </p:spPr>
        <p:txBody>
          <a:bodyPr wrap="square">
            <a:spAutoFit/>
          </a:bodyPr>
          <a:lstStyle/>
          <a:p>
            <a:r>
              <a:rPr lang="en-US" sz="2000" b="1" dirty="0"/>
              <a:t>The American Legion National Veterans Employment &amp; Education Commission is still requesting that all Detachments form their own VE&amp;E Committees/Commissions and then request that their Districts and Squadrons do the same. Several Detachments have already done so and we thank you.</a:t>
            </a:r>
          </a:p>
          <a:p>
            <a:endParaRPr lang="en-US" sz="2000" b="1" dirty="0"/>
          </a:p>
          <a:p>
            <a:r>
              <a:rPr lang="en-US" sz="2000" b="1" dirty="0"/>
              <a:t>These Committees can then assist us by going online and finding local job fairs being held in your states and communities. Then take this info, as well as info received from National HQ, and place it on your websites and Facebook pages and in your newsletters. You can also print out fliers that advertise these job fairs and post them on the bulletin board at your Posts and in other locations around your community where local Veterans will see them. </a:t>
            </a:r>
          </a:p>
        </p:txBody>
      </p:sp>
      <p:pic>
        <p:nvPicPr>
          <p:cNvPr id="3" name="Picture 2">
            <a:extLst>
              <a:ext uri="{FF2B5EF4-FFF2-40B4-BE49-F238E27FC236}">
                <a16:creationId xmlns:a16="http://schemas.microsoft.com/office/drawing/2014/main" xmlns="" id="{4CF88EF2-B407-4C6D-AAE4-73C140E4A12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3131537691"/>
      </p:ext>
    </p:extLst>
  </p:cSld>
  <p:clrMapOvr>
    <a:masterClrMapping/>
  </p:clrMapOvr>
  <mc:AlternateContent xmlns:mc="http://schemas.openxmlformats.org/markup-compatibility/2006">
    <mc:Choice xmlns:p14="http://schemas.microsoft.com/office/powerpoint/2010/main" xmlns="" Requires="p14">
      <p:transition spd="slow" p14:dur="1750" advClick="0" advTm="18000">
        <p:fade/>
      </p:transition>
    </mc:Choice>
    <mc:Fallback>
      <p:transition spd="slow" advClick="0" advTm="1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34A11DC9-B4ED-4F09-8DD8-634E1112487E}"/>
              </a:ext>
            </a:extLst>
          </p:cNvPr>
          <p:cNvSpPr>
            <a:spLocks noGrp="1"/>
          </p:cNvSpPr>
          <p:nvPr>
            <p:ph sz="quarter" idx="4"/>
          </p:nvPr>
        </p:nvSpPr>
        <p:spPr>
          <a:xfrm>
            <a:off x="530441" y="533400"/>
            <a:ext cx="8001000" cy="4953000"/>
          </a:xfrm>
        </p:spPr>
        <p:txBody>
          <a:bodyPr>
            <a:normAutofit/>
          </a:bodyPr>
          <a:lstStyle/>
          <a:p>
            <a:r>
              <a:rPr lang="en-US" b="1" dirty="0">
                <a:solidFill>
                  <a:schemeClr val="tx1"/>
                </a:solidFill>
              </a:rPr>
              <a:t>In addition, We are sure that you will agree that no Veteran should ever be homeless. However, Veterans Homelessness does exist in all corners of our nation. </a:t>
            </a:r>
          </a:p>
          <a:p>
            <a:r>
              <a:rPr lang="en-US" b="1" dirty="0">
                <a:solidFill>
                  <a:schemeClr val="tx1"/>
                </a:solidFill>
              </a:rPr>
              <a:t>First Responders are often times in contact with these down on their luck Veterans on a daily basis. The VA has created a brochure to assist these First Responders in dealing with and assisting these homeless Veterans. </a:t>
            </a:r>
          </a:p>
          <a:p>
            <a:r>
              <a:rPr lang="en-US" b="1" dirty="0">
                <a:solidFill>
                  <a:schemeClr val="tx1"/>
                </a:solidFill>
              </a:rPr>
              <a:t>The VE&amp;E Commission is requesting everyone to print out and make copies of this 2- sided brochure at:</a:t>
            </a:r>
          </a:p>
          <a:p>
            <a:r>
              <a:rPr lang="en-US" sz="1600" b="1" dirty="0">
                <a:solidFill>
                  <a:schemeClr val="bg1"/>
                </a:solidFill>
                <a:hlinkClick r:id="rId2">
                  <a:extLst>
                    <a:ext uri="{A12FA001-AC4F-418D-AE19-62706E023703}">
                      <ahyp:hlinkClr xmlns:ahyp="http://schemas.microsoft.com/office/drawing/2018/hyperlinkcolor" xmlns="" val="tx"/>
                    </a:ext>
                  </a:extLst>
                </a:hlinkClick>
              </a:rPr>
              <a:t>www.va.gov/homeless/docs/VA_Homeless_Brochure_FirstResponder.pdf</a:t>
            </a:r>
            <a:endParaRPr lang="en-US" sz="1600" b="1" dirty="0">
              <a:solidFill>
                <a:schemeClr val="bg1"/>
              </a:solidFill>
            </a:endParaRPr>
          </a:p>
          <a:p>
            <a:r>
              <a:rPr lang="en-US" b="1" dirty="0">
                <a:solidFill>
                  <a:schemeClr val="tx1"/>
                </a:solidFill>
              </a:rPr>
              <a:t>Then make contact with your local Police &amp; Fire Departments to see if they would be willing to place a copy in each of their vehicles. </a:t>
            </a:r>
          </a:p>
        </p:txBody>
      </p:sp>
      <p:pic>
        <p:nvPicPr>
          <p:cNvPr id="4" name="Picture 3">
            <a:extLst>
              <a:ext uri="{FF2B5EF4-FFF2-40B4-BE49-F238E27FC236}">
                <a16:creationId xmlns:a16="http://schemas.microsoft.com/office/drawing/2014/main" xmlns="" id="{90B750C5-75DA-42FF-A02B-44819F6693B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2593924656"/>
      </p:ext>
    </p:extLst>
  </p:cSld>
  <p:clrMapOvr>
    <a:masterClrMapping/>
  </p:clrMapOvr>
  <mc:AlternateContent xmlns:mc="http://schemas.openxmlformats.org/markup-compatibility/2006">
    <mc:Choice xmlns:p14="http://schemas.microsoft.com/office/powerpoint/2010/main" xmlns="" Requires="p14">
      <p:transition spd="slow" p14:dur="1750" advClick="0" advTm="20000">
        <p:fade/>
      </p:transition>
    </mc:Choice>
    <mc:Fallback>
      <p:transition spd="slow"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rst Responder Brochure">
            <a:extLst>
              <a:ext uri="{FF2B5EF4-FFF2-40B4-BE49-F238E27FC236}">
                <a16:creationId xmlns:a16="http://schemas.microsoft.com/office/drawing/2014/main" xmlns="" id="{C7B49A5C-F1C9-43EC-B5C8-9D27D84EC92F}"/>
              </a:ext>
            </a:extLst>
          </p:cNvPr>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bwMode="auto">
          <a:xfrm>
            <a:off x="685800" y="928877"/>
            <a:ext cx="6477000" cy="500024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Placeholder 7">
            <a:extLst>
              <a:ext uri="{FF2B5EF4-FFF2-40B4-BE49-F238E27FC236}">
                <a16:creationId xmlns:a16="http://schemas.microsoft.com/office/drawing/2014/main" xmlns="" id="{36369AE0-3DED-4ED9-9A80-1DE3BFBB62CE}"/>
              </a:ext>
            </a:extLst>
          </p:cNvPr>
          <p:cNvSpPr>
            <a:spLocks noGrp="1"/>
          </p:cNvSpPr>
          <p:nvPr>
            <p:ph type="body" idx="1"/>
          </p:nvPr>
        </p:nvSpPr>
        <p:spPr>
          <a:xfrm>
            <a:off x="1447800" y="257556"/>
            <a:ext cx="5410199" cy="511206"/>
          </a:xfrm>
        </p:spPr>
        <p:txBody>
          <a:bodyPr/>
          <a:lstStyle/>
          <a:p>
            <a:r>
              <a:rPr lang="en-US" sz="1800" cap="none" dirty="0">
                <a:latin typeface="Times New Roman" panose="02020603050405020304" pitchFamily="18" charset="0"/>
                <a:cs typeface="Times New Roman" panose="02020603050405020304" pitchFamily="18" charset="0"/>
                <a:hlinkClick r:id="rId3"/>
              </a:rPr>
              <a:t>www.va.goc\homeless</a:t>
            </a:r>
            <a:r>
              <a:rPr lang="en-US" sz="1800" cap="none" dirty="0">
                <a:latin typeface="Times New Roman" panose="02020603050405020304" pitchFamily="18" charset="0"/>
                <a:cs typeface="Times New Roman" panose="02020603050405020304" pitchFamily="18" charset="0"/>
              </a:rPr>
              <a:t>      </a:t>
            </a:r>
            <a:r>
              <a:rPr lang="en-US" sz="1800" cap="none" dirty="0">
                <a:solidFill>
                  <a:schemeClr val="bg1"/>
                </a:solidFill>
                <a:latin typeface="Times New Roman" panose="02020603050405020304" pitchFamily="18" charset="0"/>
                <a:cs typeface="Times New Roman" panose="02020603050405020304" pitchFamily="18" charset="0"/>
              </a:rPr>
              <a:t>(</a:t>
            </a:r>
            <a:r>
              <a:rPr lang="en-US" sz="1600" cap="none" dirty="0">
                <a:solidFill>
                  <a:schemeClr val="bg1"/>
                </a:solidFill>
                <a:latin typeface="Times New Roman" panose="02020603050405020304" pitchFamily="18" charset="0"/>
                <a:cs typeface="Times New Roman" panose="02020603050405020304" pitchFamily="18" charset="0"/>
              </a:rPr>
              <a:t>Click on Get Involved, Outreach)</a:t>
            </a:r>
          </a:p>
        </p:txBody>
      </p:sp>
      <p:pic>
        <p:nvPicPr>
          <p:cNvPr id="10" name="Picture 9">
            <a:extLst>
              <a:ext uri="{FF2B5EF4-FFF2-40B4-BE49-F238E27FC236}">
                <a16:creationId xmlns:a16="http://schemas.microsoft.com/office/drawing/2014/main" xmlns="" id="{79BBC55E-CF4C-4198-A4BE-9C5851D1036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77200" y="5562600"/>
            <a:ext cx="990600" cy="1208532"/>
          </a:xfrm>
          <a:prstGeom prst="rect">
            <a:avLst/>
          </a:prstGeom>
        </p:spPr>
      </p:pic>
    </p:spTree>
    <p:extLst>
      <p:ext uri="{BB962C8B-B14F-4D97-AF65-F5344CB8AC3E}">
        <p14:creationId xmlns:p14="http://schemas.microsoft.com/office/powerpoint/2010/main" xmlns="" val="4277298501"/>
      </p:ext>
    </p:extLst>
  </p:cSld>
  <p:clrMapOvr>
    <a:masterClrMapping/>
  </p:clrMapOvr>
  <mc:AlternateContent xmlns:mc="http://schemas.openxmlformats.org/markup-compatibility/2006">
    <mc:Choice xmlns:p14="http://schemas.microsoft.com/office/powerpoint/2010/main" xmlns="" Requires="p14">
      <p:transition spd="slow" p14:dur="1750" advClick="0" advTm="10000">
        <p:fade/>
      </p:transition>
    </mc:Choice>
    <mc:Fallback>
      <p:transition spd="slow" advClick="0" advTm="10000">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685</TotalTime>
  <Words>765</Words>
  <Application>Microsoft Office PowerPoint</Application>
  <PresentationFormat>On-screen Show (4:3)</PresentationFormat>
  <Paragraphs>90</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Slice</vt:lpstr>
      <vt:lpstr>Sons of the American Legion VETERANS EMPLOYMENT and EDUCATION COMMISSION</vt:lpstr>
      <vt:lpstr>Slide 2</vt:lpstr>
      <vt:lpstr>Slide 3</vt:lpstr>
      <vt:lpstr>Slide 4</vt:lpstr>
      <vt:lpstr>S.A.L. VE&amp;E Commission MISSION STATEMENT</vt:lpstr>
      <vt:lpstr>How Can YOU Make a Difference</vt:lpstr>
      <vt:lpstr>Slide 7</vt:lpstr>
      <vt:lpstr>Slide 8</vt:lpstr>
      <vt:lpstr>Slide 9</vt:lpstr>
      <vt:lpstr> </vt:lpstr>
      <vt:lpstr>Slide 11</vt:lpstr>
      <vt:lpstr>SOME  EXAMPLES OF  ve&amp;e  IN  ACTION  ACROSS  OUR DETACHMENTS</vt:lpstr>
      <vt:lpstr>Slide 13</vt:lpstr>
      <vt:lpstr>“THE BARRACKS” IN MUSKOGEE, OK IS A PLACE THAT PROVIDES EDUCATIONAL RESOURCES, JOB TRAINING AND SHELTER FOR VETERANS</vt:lpstr>
      <vt:lpstr>Slide 15</vt:lpstr>
      <vt:lpstr>SONS OF THE AMERICAN LEGION DETACHMENT OF WISCONSIN CAMPOUT IN A MAKESHIFT HOMELESS AREA TO RAISE AWARENESS AND MONEY FOR HOMELESS VETERANS</vt:lpstr>
      <vt:lpstr>Slide 17</vt:lpstr>
      <vt:lpstr>Slide 18</vt:lpstr>
      <vt:lpstr>Slide 19</vt:lpstr>
      <vt:lpstr>THE AMERICAN LEGION FAMILY IN KANSAS RAISED OVER $45,000 IN TWO SHORT YEARS WITH THEIR “Hold ‘EM for Heroes” event with proceeds going to the veterans community project</vt:lpstr>
      <vt:lpstr>Slide 21</vt:lpstr>
      <vt:lpstr>Slide 22</vt:lpstr>
      <vt:lpstr>Slide 23</vt:lpstr>
      <vt:lpstr>Slide 24</vt:lpstr>
      <vt:lpstr>Slide 25</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Thumper Texoma</cp:lastModifiedBy>
  <cp:revision>55</cp:revision>
  <dcterms:created xsi:type="dcterms:W3CDTF">2020-08-25T13:11:48Z</dcterms:created>
  <dcterms:modified xsi:type="dcterms:W3CDTF">2021-08-06T22:10:43Z</dcterms:modified>
</cp:coreProperties>
</file>