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3" r:id="rId4"/>
    <p:sldId id="271" r:id="rId5"/>
    <p:sldId id="273" r:id="rId6"/>
    <p:sldId id="276" r:id="rId7"/>
    <p:sldId id="277" r:id="rId8"/>
    <p:sldId id="279" r:id="rId9"/>
    <p:sldId id="27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FED368"/>
    <a:srgbClr val="F7DC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6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-57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49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36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6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9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7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0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39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9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91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22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9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69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1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90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4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9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6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4AE1D10-1883-4125-B060-5EC81892994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7435F15-1855-4FC6-88D2-4D4C4E486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08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056" y="609601"/>
            <a:ext cx="6813177" cy="2623456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Knowledge</a:t>
            </a:r>
            <a:br>
              <a:rPr lang="en-US" sz="6600" b="1" dirty="0" smtClean="0"/>
            </a:br>
            <a:r>
              <a:rPr lang="en-US" sz="6600" b="1" dirty="0" smtClean="0"/>
              <a:t>is </a:t>
            </a:r>
            <a:r>
              <a:rPr lang="en-US" sz="6600" b="1" dirty="0"/>
              <a:t>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/>
              <a:t>Sons of the American Legion 2016-2017 Membership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9333" l="415" r="99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12" y="609601"/>
            <a:ext cx="2295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17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9756"/>
            <a:ext cx="9905998" cy="123794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2016-2017 Membership Committee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36776"/>
            <a:ext cx="9905998" cy="512978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CHAIRMAN</a:t>
            </a:r>
            <a:r>
              <a:rPr lang="en-US" dirty="0" smtClean="0">
                <a:effectLst/>
              </a:rPr>
              <a:t>- </a:t>
            </a:r>
            <a:r>
              <a:rPr lang="en-US" dirty="0">
                <a:effectLst/>
              </a:rPr>
              <a:t>Seth A. Rippe (</a:t>
            </a:r>
            <a:r>
              <a:rPr lang="en-US" dirty="0" smtClean="0">
                <a:effectLst/>
              </a:rPr>
              <a:t>NE)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305 </a:t>
            </a:r>
            <a:r>
              <a:rPr lang="en-US" dirty="0">
                <a:effectLst/>
              </a:rPr>
              <a:t>19th St. NE</a:t>
            </a:r>
            <a:r>
              <a:rPr lang="en-US" dirty="0" smtClean="0">
                <a:effectLst/>
              </a:rPr>
              <a:t>.,</a:t>
            </a:r>
            <a:r>
              <a:rPr lang="en-US" dirty="0">
                <a:effectLst/>
              </a:rPr>
              <a:t> Cedar Rapids, </a:t>
            </a:r>
            <a:r>
              <a:rPr lang="en-US" dirty="0" smtClean="0">
                <a:effectLst/>
              </a:rPr>
              <a:t>IA </a:t>
            </a:r>
            <a:r>
              <a:rPr lang="en-US" dirty="0">
                <a:effectLst/>
              </a:rPr>
              <a:t>52402 </a:t>
            </a:r>
            <a:r>
              <a:rPr lang="en-US" dirty="0" smtClean="0">
                <a:effectLst/>
              </a:rPr>
              <a:t>    (s_rippe@hotmail.com)</a:t>
            </a:r>
            <a:endParaRPr lang="en-US" dirty="0">
              <a:effectLst/>
            </a:endParaRPr>
          </a:p>
          <a:p>
            <a:r>
              <a:rPr lang="en-US" b="1" dirty="0" smtClean="0">
                <a:effectLst/>
              </a:rPr>
              <a:t>EAST</a:t>
            </a:r>
            <a:r>
              <a:rPr lang="en-US" dirty="0" smtClean="0">
                <a:effectLst/>
              </a:rPr>
              <a:t>- Robert </a:t>
            </a:r>
            <a:r>
              <a:rPr lang="en-US" dirty="0">
                <a:effectLst/>
              </a:rPr>
              <a:t>Turner (</a:t>
            </a:r>
            <a:r>
              <a:rPr lang="en-US" dirty="0" smtClean="0">
                <a:effectLst/>
              </a:rPr>
              <a:t>CT)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42 </a:t>
            </a:r>
            <a:r>
              <a:rPr lang="en-US" dirty="0">
                <a:effectLst/>
              </a:rPr>
              <a:t>Blue Hill Road, Monroe, CT 06468-2017 </a:t>
            </a:r>
            <a:r>
              <a:rPr lang="en-US" dirty="0" smtClean="0">
                <a:effectLst/>
              </a:rPr>
              <a:t>    (</a:t>
            </a:r>
            <a:r>
              <a:rPr lang="en-US" dirty="0">
                <a:effectLst/>
              </a:rPr>
              <a:t>rturner586@aol.com)</a:t>
            </a:r>
          </a:p>
          <a:p>
            <a:r>
              <a:rPr lang="en-US" b="1" dirty="0" smtClean="0">
                <a:effectLst/>
              </a:rPr>
              <a:t>SOUTH</a:t>
            </a:r>
            <a:r>
              <a:rPr lang="en-US" dirty="0" smtClean="0">
                <a:effectLst/>
              </a:rPr>
              <a:t>- Steve </a:t>
            </a:r>
            <a:r>
              <a:rPr lang="en-US" dirty="0">
                <a:effectLst/>
              </a:rPr>
              <a:t>Gower Sr. (VA</a:t>
            </a:r>
            <a:r>
              <a:rPr lang="en-US" dirty="0" smtClean="0">
                <a:effectLst/>
              </a:rPr>
              <a:t>) 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4308 </a:t>
            </a:r>
            <a:r>
              <a:rPr lang="en-US" dirty="0">
                <a:effectLst/>
              </a:rPr>
              <a:t>Bart St., Portsmouth, VA 23707 </a:t>
            </a:r>
            <a:r>
              <a:rPr lang="en-US" dirty="0" smtClean="0">
                <a:effectLst/>
              </a:rPr>
              <a:t>    (</a:t>
            </a:r>
            <a:r>
              <a:rPr lang="en-US" dirty="0">
                <a:effectLst/>
              </a:rPr>
              <a:t>stevegower@cox.net)</a:t>
            </a:r>
          </a:p>
          <a:p>
            <a:r>
              <a:rPr lang="en-US" b="1" dirty="0" smtClean="0">
                <a:effectLst/>
              </a:rPr>
              <a:t>CENTRAL</a:t>
            </a:r>
            <a:r>
              <a:rPr lang="en-US" dirty="0" smtClean="0">
                <a:effectLst/>
              </a:rPr>
              <a:t>- Bruno </a:t>
            </a:r>
            <a:r>
              <a:rPr lang="en-US" dirty="0">
                <a:effectLst/>
              </a:rPr>
              <a:t>Williamson (</a:t>
            </a:r>
            <a:r>
              <a:rPr lang="en-US" dirty="0" smtClean="0">
                <a:effectLst/>
              </a:rPr>
              <a:t>IL)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405 </a:t>
            </a:r>
            <a:r>
              <a:rPr lang="en-US" dirty="0">
                <a:effectLst/>
              </a:rPr>
              <a:t>East Belle Ave., Rantoul, IL 61866-1805 </a:t>
            </a:r>
            <a:r>
              <a:rPr lang="en-US" dirty="0" smtClean="0">
                <a:effectLst/>
              </a:rPr>
              <a:t>    (</a:t>
            </a:r>
            <a:r>
              <a:rPr lang="en-US" dirty="0">
                <a:effectLst/>
              </a:rPr>
              <a:t>nellazecca@mchsi.com)</a:t>
            </a:r>
          </a:p>
          <a:p>
            <a:r>
              <a:rPr lang="en-US" b="1" dirty="0" smtClean="0">
                <a:effectLst/>
              </a:rPr>
              <a:t>MIDWEST</a:t>
            </a:r>
            <a:r>
              <a:rPr lang="en-US" dirty="0" smtClean="0">
                <a:effectLst/>
              </a:rPr>
              <a:t>- Charles </a:t>
            </a:r>
            <a:r>
              <a:rPr lang="en-US" dirty="0">
                <a:effectLst/>
              </a:rPr>
              <a:t>Keith (</a:t>
            </a:r>
            <a:r>
              <a:rPr lang="en-US" dirty="0" smtClean="0">
                <a:effectLst/>
              </a:rPr>
              <a:t>WY)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PO </a:t>
            </a:r>
            <a:r>
              <a:rPr lang="en-US" dirty="0">
                <a:effectLst/>
              </a:rPr>
              <a:t>Box 433, Lander, WY 82520 </a:t>
            </a:r>
            <a:r>
              <a:rPr lang="en-US" dirty="0" smtClean="0">
                <a:effectLst/>
              </a:rPr>
              <a:t>     (</a:t>
            </a:r>
            <a:r>
              <a:rPr lang="en-US" dirty="0">
                <a:effectLst/>
              </a:rPr>
              <a:t>crkeith@hotmail.com)</a:t>
            </a:r>
          </a:p>
          <a:p>
            <a:r>
              <a:rPr lang="en-US" b="1" dirty="0" smtClean="0">
                <a:effectLst/>
              </a:rPr>
              <a:t>WEST</a:t>
            </a:r>
            <a:r>
              <a:rPr lang="en-US" dirty="0" smtClean="0">
                <a:effectLst/>
              </a:rPr>
              <a:t>- Joseph </a:t>
            </a:r>
            <a:r>
              <a:rPr lang="en-US" dirty="0">
                <a:effectLst/>
              </a:rPr>
              <a:t>E. Roberts (</a:t>
            </a:r>
            <a:r>
              <a:rPr lang="en-US" dirty="0" smtClean="0">
                <a:effectLst/>
              </a:rPr>
              <a:t>AZ)</a:t>
            </a: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302 </a:t>
            </a:r>
            <a:r>
              <a:rPr lang="en-US" dirty="0">
                <a:effectLst/>
              </a:rPr>
              <a:t>N </a:t>
            </a:r>
            <a:r>
              <a:rPr lang="en-US" dirty="0" smtClean="0">
                <a:effectLst/>
              </a:rPr>
              <a:t>Loquat Ave., </a:t>
            </a:r>
            <a:r>
              <a:rPr lang="en-US" dirty="0">
                <a:effectLst/>
              </a:rPr>
              <a:t>Tucson, AZ </a:t>
            </a:r>
            <a:r>
              <a:rPr lang="en-US" dirty="0" smtClean="0">
                <a:effectLst/>
              </a:rPr>
              <a:t>85710     </a:t>
            </a:r>
            <a:r>
              <a:rPr lang="en-US" dirty="0">
                <a:effectLst/>
              </a:rPr>
              <a:t>(azmembership@yahoo.com)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2" y="827314"/>
            <a:ext cx="12050486" cy="44304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t="12153" b="10540"/>
          <a:stretch/>
        </p:blipFill>
        <p:spPr>
          <a:xfrm>
            <a:off x="4086887" y="923453"/>
            <a:ext cx="7912729" cy="41827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6886" y="932507"/>
            <a:ext cx="7912730" cy="417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086887" y="932507"/>
            <a:ext cx="0" cy="4173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7716" y="1450022"/>
            <a:ext cx="1596100" cy="1427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40687" y="1752602"/>
            <a:ext cx="120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Print" panose="02000600000000000000" pitchFamily="2" charset="0"/>
              </a:rPr>
              <a:t>Where do we find new members??</a:t>
            </a:r>
            <a:endParaRPr lang="en-US" sz="1200" dirty="0">
              <a:latin typeface="Segoe Print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889" y="1447946"/>
            <a:ext cx="2776984" cy="1741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llustration of a cartoon speech bubble : Fre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135" y="1447946"/>
            <a:ext cx="1717953" cy="17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95134" y="1752601"/>
            <a:ext cx="171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Print" panose="02000600000000000000" pitchFamily="2" charset="0"/>
              </a:rPr>
              <a:t>How do we increase membership?</a:t>
            </a: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966" y="923453"/>
            <a:ext cx="3779848" cy="4224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068" y="1145378"/>
            <a:ext cx="2231571" cy="751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When we last left our hero…</a:t>
            </a:r>
            <a:endParaRPr lang="en-US" dirty="0">
              <a:solidFill>
                <a:schemeClr val="tx1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716" y="1665514"/>
            <a:ext cx="2377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Engravers MT" panose="02090707080505020304" pitchFamily="18" charset="0"/>
              </a:rPr>
              <a:t>SAL Meeting</a:t>
            </a:r>
            <a:endParaRPr lang="en-US" sz="2400" b="1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25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34143"/>
            <a:ext cx="121920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656"/>
          <a:stretch/>
        </p:blipFill>
        <p:spPr>
          <a:xfrm>
            <a:off x="117694" y="1122630"/>
            <a:ext cx="4590107" cy="4517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695" y="1122630"/>
            <a:ext cx="4590107" cy="45176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2665" y="1231271"/>
            <a:ext cx="1973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I have the answer</a:t>
            </a:r>
            <a:r>
              <a:rPr lang="en-US" dirty="0" smtClean="0">
                <a:latin typeface="Segoe Print" panose="02000600000000000000" pitchFamily="2" charset="0"/>
              </a:rPr>
              <a:t>…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>
                <a:latin typeface="Segoe Print" panose="02000600000000000000" pitchFamily="2" charset="0"/>
              </a:rPr>
              <a:t>We can </a:t>
            </a:r>
            <a:endParaRPr lang="en-US" dirty="0" smtClean="0">
              <a:latin typeface="Segoe Print" panose="02000600000000000000" pitchFamily="2" charset="0"/>
            </a:endParaRPr>
          </a:p>
          <a:p>
            <a:pPr algn="ctr"/>
            <a:r>
              <a:rPr lang="en-US" dirty="0" smtClean="0">
                <a:latin typeface="Segoe Print" panose="02000600000000000000" pitchFamily="2" charset="0"/>
              </a:rPr>
              <a:t>grow </a:t>
            </a:r>
            <a:r>
              <a:rPr lang="en-US" dirty="0">
                <a:latin typeface="Segoe Print" panose="02000600000000000000" pitchFamily="2" charset="0"/>
              </a:rPr>
              <a:t>our membership by helping </a:t>
            </a:r>
            <a:r>
              <a:rPr lang="en-US" dirty="0" smtClean="0">
                <a:latin typeface="Segoe Print" panose="02000600000000000000" pitchFamily="2" charset="0"/>
              </a:rPr>
              <a:t>to grow </a:t>
            </a:r>
            <a:r>
              <a:rPr lang="en-US" dirty="0">
                <a:latin typeface="Segoe Print" panose="02000600000000000000" pitchFamily="2" charset="0"/>
              </a:rPr>
              <a:t>T</a:t>
            </a:r>
            <a:r>
              <a:rPr lang="en-US" dirty="0" smtClean="0">
                <a:latin typeface="Segoe Print" panose="02000600000000000000" pitchFamily="2" charset="0"/>
              </a:rPr>
              <a:t>he </a:t>
            </a:r>
            <a:r>
              <a:rPr lang="en-US" dirty="0">
                <a:latin typeface="Segoe Print" panose="02000600000000000000" pitchFamily="2" charset="0"/>
              </a:rPr>
              <a:t>American </a:t>
            </a:r>
            <a:r>
              <a:rPr lang="en-US" dirty="0" smtClean="0">
                <a:latin typeface="Segoe Print" panose="02000600000000000000" pitchFamily="2" charset="0"/>
              </a:rPr>
              <a:t>Legion!</a:t>
            </a:r>
          </a:p>
          <a:p>
            <a:pPr algn="ctr"/>
            <a:r>
              <a:rPr lang="en-US" dirty="0" smtClean="0">
                <a:latin typeface="Segoe Print" panose="02000600000000000000" pitchFamily="2" charset="0"/>
              </a:rPr>
              <a:t>Sign </a:t>
            </a:r>
            <a:r>
              <a:rPr lang="en-US" dirty="0">
                <a:latin typeface="Segoe Print" panose="02000600000000000000" pitchFamily="2" charset="0"/>
              </a:rPr>
              <a:t>up a Veteran and </a:t>
            </a:r>
            <a:r>
              <a:rPr lang="en-US" dirty="0" smtClean="0">
                <a:latin typeface="Segoe Print" panose="02000600000000000000" pitchFamily="2" charset="0"/>
              </a:rPr>
              <a:t>their </a:t>
            </a:r>
            <a:r>
              <a:rPr lang="en-US" dirty="0">
                <a:latin typeface="Segoe Print" panose="02000600000000000000" pitchFamily="2" charset="0"/>
              </a:rPr>
              <a:t>son today!</a:t>
            </a:r>
          </a:p>
          <a:p>
            <a:pPr algn="ctr"/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1711" y="1122630"/>
            <a:ext cx="7215612" cy="4517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1711" y="1231271"/>
            <a:ext cx="721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Print" panose="02000600000000000000" pitchFamily="2" charset="0"/>
              </a:rPr>
              <a:t>“Be a </a:t>
            </a:r>
            <a:r>
              <a:rPr lang="en-US" b="1" dirty="0">
                <a:latin typeface="Segoe Print" panose="02000600000000000000" pitchFamily="2" charset="0"/>
              </a:rPr>
              <a:t>super </a:t>
            </a:r>
            <a:r>
              <a:rPr lang="en-US" b="1" dirty="0" smtClean="0">
                <a:latin typeface="Segoe Print" panose="02000600000000000000" pitchFamily="2" charset="0"/>
              </a:rPr>
              <a:t>hero and </a:t>
            </a:r>
            <a:r>
              <a:rPr lang="en-US" b="1" dirty="0">
                <a:latin typeface="Segoe Print" panose="02000600000000000000" pitchFamily="2" charset="0"/>
              </a:rPr>
              <a:t>sign up </a:t>
            </a:r>
            <a:r>
              <a:rPr lang="en-US" b="1" dirty="0" smtClean="0">
                <a:latin typeface="Segoe Print" panose="02000600000000000000" pitchFamily="2" charset="0"/>
              </a:rPr>
              <a:t>three </a:t>
            </a:r>
            <a:r>
              <a:rPr lang="en-US" b="1" dirty="0">
                <a:latin typeface="Segoe Print" panose="02000600000000000000" pitchFamily="2" charset="0"/>
              </a:rPr>
              <a:t>American </a:t>
            </a:r>
            <a:r>
              <a:rPr lang="en-US" b="1" dirty="0" smtClean="0">
                <a:latin typeface="Segoe Print" panose="02000600000000000000" pitchFamily="2" charset="0"/>
              </a:rPr>
              <a:t>heroes today”</a:t>
            </a:r>
            <a:endParaRPr lang="en-US" b="1" dirty="0">
              <a:latin typeface="Segoe Print" panose="020006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548" y="1738649"/>
            <a:ext cx="3613628" cy="37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5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6374" y="981755"/>
            <a:ext cx="8894700" cy="4812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9395" y="1077362"/>
            <a:ext cx="8663983" cy="4608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4847" y="1462509"/>
            <a:ext cx="2439721" cy="3824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8624" y="2301748"/>
            <a:ext cx="5480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Armed with the Legion Family Application, the South has shown us a “super” way to recruit its new members</a:t>
            </a:r>
            <a:endParaRPr lang="en-US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27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37832" y="0"/>
            <a:ext cx="6853474" cy="6858000"/>
            <a:chOff x="2290526" y="0"/>
            <a:chExt cx="6424518" cy="6264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527" y="0"/>
              <a:ext cx="6424517" cy="4146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0526" y="4146487"/>
              <a:ext cx="6424517" cy="21185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-90803" y="137160"/>
            <a:ext cx="4370195" cy="3127248"/>
            <a:chOff x="-90803" y="-22326"/>
            <a:chExt cx="4357293" cy="3076675"/>
          </a:xfrm>
        </p:grpSpPr>
        <p:sp>
          <p:nvSpPr>
            <p:cNvPr id="8" name="Explosion 2 7"/>
            <p:cNvSpPr/>
            <p:nvPr/>
          </p:nvSpPr>
          <p:spPr>
            <a:xfrm rot="20861642">
              <a:off x="-90803" y="-22326"/>
              <a:ext cx="4357293" cy="3076675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3983604">
              <a:off x="1500602" y="-119554"/>
              <a:ext cx="923330" cy="33065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Legion Family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6815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6374" y="981755"/>
            <a:ext cx="8894700" cy="4812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9395" y="1077362"/>
            <a:ext cx="8663983" cy="4608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4305" y="2369744"/>
            <a:ext cx="3837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The Western Region reminds us that membership makes a “super” gift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321" y="1390457"/>
            <a:ext cx="3995057" cy="3995057"/>
          </a:xfrm>
          <a:prstGeom prst="rect">
            <a:avLst/>
          </a:prstGeom>
        </p:spPr>
      </p:pic>
      <p:pic>
        <p:nvPicPr>
          <p:cNvPr id="11" name="Picture 2" descr="Image result for cartoon g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515" y="1921337"/>
            <a:ext cx="896814" cy="8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35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6374" y="981755"/>
            <a:ext cx="8894700" cy="4812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9395" y="1077362"/>
            <a:ext cx="8663983" cy="4608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37208" y="2258084"/>
            <a:ext cx="3837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The Mid-Western Region thinks that the changes to the 2018 membership card are “super”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3595" y="1729256"/>
            <a:ext cx="2322222" cy="3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74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300" y="798875"/>
            <a:ext cx="8894700" cy="4844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8320" y="894482"/>
            <a:ext cx="8663983" cy="4608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8320" y="1101491"/>
            <a:ext cx="8663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The cards have been updated to collect: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Print" panose="02000600000000000000" pitchFamily="2" charset="0"/>
              </a:rPr>
              <a:t>Phone Number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Print" panose="02000600000000000000" pitchFamily="2" charset="0"/>
              </a:rPr>
              <a:t>Date of Birth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Print" panose="02000600000000000000" pitchFamily="2" charset="0"/>
              </a:rPr>
              <a:t>Email</a:t>
            </a:r>
          </a:p>
          <a:p>
            <a:pPr algn="ctr"/>
            <a:endParaRPr lang="en-US" sz="2800" dirty="0" smtClean="0">
              <a:latin typeface="Segoe Print" panose="02000600000000000000" pitchFamily="2" charset="0"/>
            </a:endParaRPr>
          </a:p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Collecting this information will allow for increased communication with our members.</a:t>
            </a:r>
          </a:p>
          <a:p>
            <a:pPr algn="ctr"/>
            <a:endParaRPr lang="en-US" sz="2800" dirty="0" smtClean="0">
              <a:latin typeface="Segoe Print" panose="02000600000000000000" pitchFamily="2" charset="0"/>
            </a:endParaRPr>
          </a:p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Additionally, you will be able to update existing information for the first time!!!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41" b="97449" l="0" r="99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62859">
            <a:off x="8778459" y="1174585"/>
            <a:ext cx="3334285" cy="25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79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434683">
            <a:off x="637" y="91440"/>
            <a:ext cx="4370195" cy="3127248"/>
            <a:chOff x="-90803" y="-22326"/>
            <a:chExt cx="4357293" cy="3076675"/>
          </a:xfrm>
        </p:grpSpPr>
        <p:sp>
          <p:nvSpPr>
            <p:cNvPr id="8" name="Explosion 2 7"/>
            <p:cNvSpPr/>
            <p:nvPr/>
          </p:nvSpPr>
          <p:spPr>
            <a:xfrm rot="20861642">
              <a:off x="-90803" y="-22326"/>
              <a:ext cx="4357293" cy="3076675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3941902">
              <a:off x="1326388" y="-119554"/>
              <a:ext cx="1271757" cy="33065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</a:t>
              </a:r>
            </a:p>
            <a:p>
              <a:pPr algn="ctr"/>
              <a:r>
                <a: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Membership</a:t>
              </a:r>
            </a:p>
            <a:p>
              <a:pPr algn="ctr"/>
              <a:r>
                <a:rPr lang="en-US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Card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3936" y="3171284"/>
            <a:ext cx="10045255" cy="339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5090" y="453580"/>
            <a:ext cx="3826526" cy="24029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5460274"/>
            <a:ext cx="3931920" cy="796835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91349" y="5682343"/>
            <a:ext cx="1894114" cy="209006"/>
          </a:xfrm>
          <a:prstGeom prst="roundRect">
            <a:avLst/>
          </a:prstGeom>
          <a:solidFill>
            <a:srgbClr val="FFFF00">
              <a:alpha val="3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76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4">
      <a:dk1>
        <a:srgbClr val="FFFFFF"/>
      </a:dk1>
      <a:lt1>
        <a:srgbClr val="171717"/>
      </a:lt1>
      <a:dk2>
        <a:srgbClr val="FF0000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749</TotalTime>
  <Words>186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Knowledge is POWER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2016-2017 Membership Committee</vt:lpstr>
    </vt:vector>
  </TitlesOfParts>
  <Company>Mercy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Meyers, Cody</dc:creator>
  <cp:lastModifiedBy>Thumper</cp:lastModifiedBy>
  <cp:revision>101</cp:revision>
  <dcterms:created xsi:type="dcterms:W3CDTF">2016-07-21T19:39:16Z</dcterms:created>
  <dcterms:modified xsi:type="dcterms:W3CDTF">2017-05-29T16:07:11Z</dcterms:modified>
</cp:coreProperties>
</file>